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9" r:id="rId4"/>
    <p:sldId id="260" r:id="rId5"/>
    <p:sldId id="262" r:id="rId6"/>
    <p:sldId id="261" r:id="rId7"/>
    <p:sldId id="258" r:id="rId8"/>
    <p:sldId id="263" r:id="rId9"/>
    <p:sldId id="361" r:id="rId10"/>
    <p:sldId id="362" r:id="rId11"/>
    <p:sldId id="264" r:id="rId12"/>
    <p:sldId id="308" r:id="rId13"/>
    <p:sldId id="309" r:id="rId14"/>
    <p:sldId id="312" r:id="rId15"/>
    <p:sldId id="265" r:id="rId16"/>
    <p:sldId id="307" r:id="rId17"/>
    <p:sldId id="268" r:id="rId18"/>
    <p:sldId id="269" r:id="rId19"/>
    <p:sldId id="270" r:id="rId20"/>
    <p:sldId id="273" r:id="rId21"/>
    <p:sldId id="315" r:id="rId22"/>
    <p:sldId id="274" r:id="rId23"/>
    <p:sldId id="275" r:id="rId24"/>
    <p:sldId id="276" r:id="rId25"/>
    <p:sldId id="277" r:id="rId26"/>
    <p:sldId id="317" r:id="rId27"/>
    <p:sldId id="296" r:id="rId28"/>
    <p:sldId id="320" r:id="rId29"/>
    <p:sldId id="321" r:id="rId30"/>
    <p:sldId id="350" r:id="rId31"/>
    <p:sldId id="279" r:id="rId32"/>
    <p:sldId id="322" r:id="rId33"/>
    <p:sldId id="323" r:id="rId34"/>
    <p:sldId id="280" r:id="rId35"/>
    <p:sldId id="327" r:id="rId36"/>
    <p:sldId id="324" r:id="rId37"/>
    <p:sldId id="281" r:id="rId38"/>
    <p:sldId id="349" r:id="rId39"/>
    <p:sldId id="282" r:id="rId40"/>
    <p:sldId id="284" r:id="rId41"/>
    <p:sldId id="285" r:id="rId42"/>
    <p:sldId id="358" r:id="rId43"/>
    <p:sldId id="287" r:id="rId44"/>
    <p:sldId id="356" r:id="rId45"/>
    <p:sldId id="354" r:id="rId46"/>
    <p:sldId id="355" r:id="rId47"/>
    <p:sldId id="363" r:id="rId48"/>
    <p:sldId id="351" r:id="rId49"/>
    <p:sldId id="343" r:id="rId50"/>
    <p:sldId id="357" r:id="rId51"/>
    <p:sldId id="353" r:id="rId52"/>
    <p:sldId id="347" r:id="rId53"/>
    <p:sldId id="344" r:id="rId54"/>
    <p:sldId id="348" r:id="rId55"/>
    <p:sldId id="360" r:id="rId56"/>
    <p:sldId id="298" r:id="rId57"/>
    <p:sldId id="300" r:id="rId58"/>
    <p:sldId id="364" r:id="rId5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0" d="100"/>
          <a:sy n="50" d="100"/>
        </p:scale>
        <p:origin x="-1267"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1"/>
      </p:bgRef>
    </p:bg>
    <p:spTree>
      <p:nvGrpSpPr>
        <p:cNvPr id="1" name=""/>
        <p:cNvGrpSpPr/>
        <p:nvPr/>
      </p:nvGrpSpPr>
      <p:grpSpPr>
        <a:xfrm>
          <a:off x="0" y="0"/>
          <a:ext cx="0" cy="0"/>
          <a:chOff x="0" y="0"/>
          <a:chExt cx="0" cy="0"/>
        </a:xfrm>
      </p:grpSpPr>
      <p:sp>
        <p:nvSpPr>
          <p:cNvPr id="8" name="Прямоугольник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Прямая соединительная линия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Заголовок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ru-RU" smtClean="0"/>
              <a:t>Образец заголовка</a:t>
            </a:r>
            <a:endParaRPr kumimoji="0" lang="en-US"/>
          </a:p>
        </p:txBody>
      </p:sp>
      <p:sp>
        <p:nvSpPr>
          <p:cNvPr id="25" name="Подзаголовок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31" name="Дата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5B106E36-FD25-4E2D-B0AA-010F637433A0}" type="datetimeFigureOut">
              <a:rPr lang="ru-RU" smtClean="0"/>
              <a:pPr/>
              <a:t>05.07.2013</a:t>
            </a:fld>
            <a:endParaRPr lang="ru-RU"/>
          </a:p>
        </p:txBody>
      </p:sp>
      <p:sp>
        <p:nvSpPr>
          <p:cNvPr id="18" name="Нижний колонтитул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ru-RU"/>
          </a:p>
        </p:txBody>
      </p:sp>
      <p:sp>
        <p:nvSpPr>
          <p:cNvPr id="29" name="Номер слайда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725C68B6-61C2-468F-89AB-4B9F7531AA6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05.07.2013</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274955"/>
            <a:ext cx="1524000" cy="5851525"/>
          </a:xfrm>
        </p:spPr>
        <p:txBody>
          <a:bodyPr vert="eaVert" ancho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2"/>
            <a:ext cx="60198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242816" y="6557946"/>
            <a:ext cx="2002464" cy="226902"/>
          </a:xfrm>
        </p:spPr>
        <p:txBody>
          <a:bodyPr/>
          <a:lstStyle>
            <a:extLst/>
          </a:lstStyle>
          <a:p>
            <a:fld id="{5B106E36-FD25-4E2D-B0AA-010F637433A0}" type="datetimeFigureOut">
              <a:rPr lang="ru-RU" smtClean="0"/>
              <a:pPr/>
              <a:t>05.07.2013</a:t>
            </a:fld>
            <a:endParaRPr lang="ru-RU"/>
          </a:p>
        </p:txBody>
      </p:sp>
      <p:sp>
        <p:nvSpPr>
          <p:cNvPr id="5" name="Нижний колонтитул 4"/>
          <p:cNvSpPr>
            <a:spLocks noGrp="1"/>
          </p:cNvSpPr>
          <p:nvPr>
            <p:ph type="ftr" sz="quarter" idx="11"/>
          </p:nvPr>
        </p:nvSpPr>
        <p:spPr>
          <a:xfrm>
            <a:off x="457200" y="6556248"/>
            <a:ext cx="3657600" cy="228600"/>
          </a:xfrm>
        </p:spPr>
        <p:txBody>
          <a:bodyPr/>
          <a:lstStyle>
            <a:extLst/>
          </a:lstStyle>
          <a:p>
            <a:endParaRPr lang="ru-RU"/>
          </a:p>
        </p:txBody>
      </p:sp>
      <p:sp>
        <p:nvSpPr>
          <p:cNvPr id="6" name="Номер слайда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05.07.2013</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5B106E36-FD25-4E2D-B0AA-010F637433A0}" type="datetimeFigureOut">
              <a:rPr lang="ru-RU" smtClean="0"/>
              <a:pPr/>
              <a:t>05.07.2013</a:t>
            </a:fld>
            <a:endParaRPr lang="ru-RU"/>
          </a:p>
        </p:txBody>
      </p:sp>
      <p:sp>
        <p:nvSpPr>
          <p:cNvPr id="5" name="Нижний колонтитул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ru-RU"/>
          </a:p>
        </p:txBody>
      </p:sp>
      <p:sp>
        <p:nvSpPr>
          <p:cNvPr id="6" name="Номер слайда 5"/>
          <p:cNvSpPr>
            <a:spLocks noGrp="1"/>
          </p:cNvSpPr>
          <p:nvPr>
            <p:ph type="sldNum" sz="quarter" idx="12"/>
          </p:nvPr>
        </p:nvSpPr>
        <p:spPr>
          <a:xfrm>
            <a:off x="6733952" y="6555112"/>
            <a:ext cx="588336" cy="228600"/>
          </a:xfrm>
        </p:spPr>
        <p:txBody>
          <a:bodyPr/>
          <a:lstStyle>
            <a:extLst/>
          </a:lstStyle>
          <a:p>
            <a:fld id="{725C68B6-61C2-468F-89AB-4B9F7531AA6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B106E36-FD25-4E2D-B0AA-010F637433A0}" type="datetimeFigureOut">
              <a:rPr lang="ru-RU" smtClean="0"/>
              <a:pPr/>
              <a:t>05.07.2013</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nchor="b"/>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5B106E36-FD25-4E2D-B0AA-010F637433A0}" type="datetimeFigureOut">
              <a:rPr lang="ru-RU" smtClean="0"/>
              <a:pPr/>
              <a:t>05.07.2013</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5B106E36-FD25-4E2D-B0AA-010F637433A0}" type="datetimeFigureOut">
              <a:rPr lang="ru-RU" smtClean="0"/>
              <a:pPr/>
              <a:t>05.07.2013</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solidFill>
                  <a:schemeClr val="tx2"/>
                </a:solidFill>
              </a:defRPr>
            </a:lvl1pPr>
            <a:extLst/>
          </a:lstStyle>
          <a:p>
            <a:fld id="{5B106E36-FD25-4E2D-B0AA-010F637433A0}" type="datetimeFigureOut">
              <a:rPr lang="ru-RU" smtClean="0"/>
              <a:pPr/>
              <a:t>05.07.2013</a:t>
            </a:fld>
            <a:endParaRPr lang="ru-RU"/>
          </a:p>
        </p:txBody>
      </p:sp>
      <p:sp>
        <p:nvSpPr>
          <p:cNvPr id="3" name="Нижний колонтитул 2"/>
          <p:cNvSpPr>
            <a:spLocks noGrp="1"/>
          </p:cNvSpPr>
          <p:nvPr>
            <p:ph type="ftr" sz="quarter" idx="11"/>
          </p:nvPr>
        </p:nvSpPr>
        <p:spPr/>
        <p:txBody>
          <a:bodyPr/>
          <a:lstStyle>
            <a:lvl1pPr>
              <a:defRPr>
                <a:solidFill>
                  <a:schemeClr val="tx2"/>
                </a:solidFill>
              </a:defRPr>
            </a:lvl1pPr>
            <a:extLst/>
          </a:lstStyle>
          <a:p>
            <a:endParaRPr lang="ru-RU"/>
          </a:p>
        </p:txBody>
      </p:sp>
      <p:sp>
        <p:nvSpPr>
          <p:cNvPr id="4" name="Номер слайда 3"/>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B106E36-FD25-4E2D-B0AA-010F637433A0}" type="datetimeFigureOut">
              <a:rPr lang="ru-RU" smtClean="0"/>
              <a:pPr/>
              <a:t>05.07.2013</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2"/>
      </p:bgRef>
    </p:bg>
    <p:spTree>
      <p:nvGrpSpPr>
        <p:cNvPr id="1" name=""/>
        <p:cNvGrpSpPr/>
        <p:nvPr/>
      </p:nvGrpSpPr>
      <p:grpSpPr>
        <a:xfrm>
          <a:off x="0" y="0"/>
          <a:ext cx="0" cy="0"/>
          <a:chOff x="0" y="0"/>
          <a:chExt cx="0" cy="0"/>
        </a:xfrm>
      </p:grpSpPr>
      <p:sp>
        <p:nvSpPr>
          <p:cNvPr id="8" name="Прямоугольник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Прямоугольник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Заголовок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ru-RU" smtClean="0"/>
              <a:t>Образец заголовка</a:t>
            </a:r>
            <a:endParaRPr kumimoji="0" lang="en-US" dirty="0"/>
          </a:p>
        </p:txBody>
      </p:sp>
      <p:sp>
        <p:nvSpPr>
          <p:cNvPr id="4" name="Текст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ru-RU" smtClean="0"/>
              <a:t>Образец текста</a:t>
            </a:r>
          </a:p>
        </p:txBody>
      </p:sp>
      <p:sp>
        <p:nvSpPr>
          <p:cNvPr id="5" name="Дата 4"/>
          <p:cNvSpPr>
            <a:spLocks noGrp="1"/>
          </p:cNvSpPr>
          <p:nvPr>
            <p:ph type="dt" sz="half" idx="10"/>
          </p:nvPr>
        </p:nvSpPr>
        <p:spPr/>
        <p:txBody>
          <a:bodyPr/>
          <a:lstStyle>
            <a:extLst/>
          </a:lstStyle>
          <a:p>
            <a:fld id="{5B106E36-FD25-4E2D-B0AA-010F637433A0}" type="datetimeFigureOut">
              <a:rPr lang="ru-RU" smtClean="0"/>
              <a:pPr/>
              <a:t>05.07.2013</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
        <p:nvSpPr>
          <p:cNvPr id="10" name="Рисунок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ru-RU" smtClean="0"/>
              <a:t>Вставка рисунка</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Прямоугольник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Заголовок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ru-RU" smtClean="0"/>
              <a:t>Образец заголовка</a:t>
            </a:r>
            <a:endParaRPr kumimoji="0" lang="en-US"/>
          </a:p>
        </p:txBody>
      </p:sp>
      <p:sp>
        <p:nvSpPr>
          <p:cNvPr id="31" name="Текст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7" name="Дата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5B106E36-FD25-4E2D-B0AA-010F637433A0}" type="datetimeFigureOut">
              <a:rPr lang="ru-RU" smtClean="0"/>
              <a:pPr/>
              <a:t>05.07.2013</a:t>
            </a:fld>
            <a:endParaRPr lang="ru-RU"/>
          </a:p>
        </p:txBody>
      </p:sp>
      <p:sp>
        <p:nvSpPr>
          <p:cNvPr id="4" name="Нижний колонтитул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ru-RU"/>
          </a:p>
        </p:txBody>
      </p:sp>
      <p:sp>
        <p:nvSpPr>
          <p:cNvPr id="16" name="Номер слайда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2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 Id="rId5" Type="http://schemas.openxmlformats.org/officeDocument/2006/relationships/image" Target="../media/image75.jpeg"/><Relationship Id="rId4" Type="http://schemas.openxmlformats.org/officeDocument/2006/relationships/image" Target="../media/image74.jpeg"/></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4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jpeg"/></Relationships>
</file>

<file path=ppt/slides/_rels/slide4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9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5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5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5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5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57224" y="642918"/>
            <a:ext cx="7672414" cy="2457466"/>
          </a:xfrm>
        </p:spPr>
        <p:txBody>
          <a:bodyPr/>
          <a:lstStyle/>
          <a:p>
            <a:r>
              <a:rPr lang="ru-RU" dirty="0" smtClean="0"/>
              <a:t>Центр детского и юношеского туризма и экскурсий отмечает</a:t>
            </a:r>
            <a:endParaRPr lang="ru-RU" dirty="0"/>
          </a:p>
        </p:txBody>
      </p:sp>
      <p:sp>
        <p:nvSpPr>
          <p:cNvPr id="3" name="Подзаголовок 2"/>
          <p:cNvSpPr>
            <a:spLocks noGrp="1"/>
          </p:cNvSpPr>
          <p:nvPr>
            <p:ph type="subTitle" idx="1"/>
          </p:nvPr>
        </p:nvSpPr>
        <p:spPr/>
        <p:txBody>
          <a:bodyPr>
            <a:normAutofit fontScale="92500" lnSpcReduction="20000"/>
          </a:bodyPr>
          <a:lstStyle/>
          <a:p>
            <a:pPr algn="ctr"/>
            <a:r>
              <a:rPr lang="ru-RU" sz="8800" dirty="0" smtClean="0"/>
              <a:t>30 - </a:t>
            </a:r>
            <a:r>
              <a:rPr lang="ru-RU" sz="8800" dirty="0" err="1" smtClean="0"/>
              <a:t>летие</a:t>
            </a:r>
            <a:endParaRPr lang="ru-RU" sz="8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329510" cy="465754"/>
          </a:xfrm>
        </p:spPr>
        <p:txBody>
          <a:bodyPr>
            <a:normAutofit/>
          </a:bodyPr>
          <a:lstStyle/>
          <a:p>
            <a:r>
              <a:rPr lang="ru-RU" sz="2400" dirty="0" smtClean="0">
                <a:solidFill>
                  <a:schemeClr val="accent1"/>
                </a:solidFill>
              </a:rPr>
              <a:t>Панченко Валя и Володя 25 лет назад!!!</a:t>
            </a:r>
            <a:endParaRPr lang="ru-RU" sz="2400" dirty="0">
              <a:solidFill>
                <a:schemeClr val="accent1"/>
              </a:solidFill>
            </a:endParaRPr>
          </a:p>
        </p:txBody>
      </p:sp>
      <p:sp>
        <p:nvSpPr>
          <p:cNvPr id="3" name="Содержимое 2"/>
          <p:cNvSpPr>
            <a:spLocks noGrp="1"/>
          </p:cNvSpPr>
          <p:nvPr>
            <p:ph idx="1"/>
          </p:nvPr>
        </p:nvSpPr>
        <p:spPr/>
        <p:txBody>
          <a:bodyPr/>
          <a:lstStyle/>
          <a:p>
            <a:endParaRPr lang="ru-RU"/>
          </a:p>
        </p:txBody>
      </p:sp>
      <p:pic>
        <p:nvPicPr>
          <p:cNvPr id="4" name="Picture 2" descr="E:\Ерёмченко\ФОТО Ерёмченко\Копия 9.jpeg"/>
          <p:cNvPicPr>
            <a:picLocks noChangeAspect="1" noChangeArrowheads="1"/>
          </p:cNvPicPr>
          <p:nvPr/>
        </p:nvPicPr>
        <p:blipFill>
          <a:blip r:embed="rId2"/>
          <a:srcRect/>
          <a:stretch>
            <a:fillRect/>
          </a:stretch>
        </p:blipFill>
        <p:spPr bwMode="auto">
          <a:xfrm>
            <a:off x="285720" y="857232"/>
            <a:ext cx="7429552" cy="571504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i="1" dirty="0" smtClean="0"/>
              <a:t>Год 1985-й!</a:t>
            </a:r>
            <a:r>
              <a:rPr lang="ru-RU" dirty="0" smtClean="0"/>
              <a:t> </a:t>
            </a:r>
            <a:endParaRPr lang="ru-RU" dirty="0"/>
          </a:p>
        </p:txBody>
      </p:sp>
      <p:sp>
        <p:nvSpPr>
          <p:cNvPr id="3" name="Содержимое 2"/>
          <p:cNvSpPr>
            <a:spLocks noGrp="1"/>
          </p:cNvSpPr>
          <p:nvPr>
            <p:ph idx="1"/>
          </p:nvPr>
        </p:nvSpPr>
        <p:spPr/>
        <p:txBody>
          <a:bodyPr>
            <a:normAutofit fontScale="92500"/>
          </a:bodyPr>
          <a:lstStyle/>
          <a:p>
            <a:r>
              <a:rPr lang="ru-RU" dirty="0" smtClean="0">
                <a:solidFill>
                  <a:schemeClr val="accent1"/>
                </a:solidFill>
              </a:rPr>
              <a:t>Турбаза была переведена в здание детского сада «Буратино» у плавательного бассейна. </a:t>
            </a:r>
          </a:p>
          <a:p>
            <a:r>
              <a:rPr lang="ru-RU" b="1" dirty="0" smtClean="0"/>
              <a:t> </a:t>
            </a:r>
            <a:r>
              <a:rPr lang="ru-RU" b="1" i="1" dirty="0" smtClean="0">
                <a:solidFill>
                  <a:srgbClr val="7030A0"/>
                </a:solidFill>
              </a:rPr>
              <a:t>В этот год</a:t>
            </a:r>
            <a:r>
              <a:rPr lang="ru-RU" b="1" dirty="0" smtClean="0">
                <a:solidFill>
                  <a:srgbClr val="7030A0"/>
                </a:solidFill>
              </a:rPr>
              <a:t> </a:t>
            </a:r>
            <a:r>
              <a:rPr lang="ru-RU" dirty="0" smtClean="0">
                <a:solidFill>
                  <a:srgbClr val="7030A0"/>
                </a:solidFill>
              </a:rPr>
              <a:t>открылась первая смена летнего палаточного лагеря в ущелье </a:t>
            </a:r>
            <a:r>
              <a:rPr lang="ru-RU" dirty="0" err="1" smtClean="0">
                <a:solidFill>
                  <a:srgbClr val="7030A0"/>
                </a:solidFill>
              </a:rPr>
              <a:t>Аксаут</a:t>
            </a:r>
            <a:r>
              <a:rPr lang="ru-RU" dirty="0" smtClean="0">
                <a:solidFill>
                  <a:srgbClr val="7030A0"/>
                </a:solidFill>
              </a:rPr>
              <a:t>! </a:t>
            </a:r>
          </a:p>
          <a:p>
            <a:r>
              <a:rPr lang="ru-RU" dirty="0" smtClean="0">
                <a:solidFill>
                  <a:schemeClr val="accent1"/>
                </a:solidFill>
              </a:rPr>
              <a:t>А первые колышки первой палатки полевого лагеря вбили </a:t>
            </a:r>
            <a:r>
              <a:rPr lang="ru-RU" i="1" dirty="0" smtClean="0">
                <a:solidFill>
                  <a:schemeClr val="accent1"/>
                </a:solidFill>
              </a:rPr>
              <a:t>Галина Анатольевна Анурова</a:t>
            </a:r>
            <a:r>
              <a:rPr lang="ru-RU" dirty="0" smtClean="0">
                <a:solidFill>
                  <a:schemeClr val="accent1"/>
                </a:solidFill>
              </a:rPr>
              <a:t> </a:t>
            </a:r>
            <a:r>
              <a:rPr lang="ru-RU" i="1" dirty="0" smtClean="0">
                <a:solidFill>
                  <a:schemeClr val="accent1"/>
                </a:solidFill>
              </a:rPr>
              <a:t>(Абрамова) и </a:t>
            </a:r>
            <a:r>
              <a:rPr lang="ru-RU" i="1" dirty="0" err="1" smtClean="0">
                <a:solidFill>
                  <a:schemeClr val="accent1"/>
                </a:solidFill>
              </a:rPr>
              <a:t>Загребельный</a:t>
            </a:r>
            <a:r>
              <a:rPr lang="ru-RU" i="1" dirty="0" smtClean="0">
                <a:solidFill>
                  <a:schemeClr val="accent1"/>
                </a:solidFill>
              </a:rPr>
              <a:t> Виктор Николаевич</a:t>
            </a:r>
            <a:r>
              <a:rPr lang="ru-RU" dirty="0" smtClean="0">
                <a:solidFill>
                  <a:schemeClr val="accent1"/>
                </a:solidFill>
              </a:rPr>
              <a:t>.</a:t>
            </a:r>
          </a:p>
          <a:p>
            <a:r>
              <a:rPr lang="ru-RU" dirty="0" smtClean="0">
                <a:solidFill>
                  <a:schemeClr val="accent1"/>
                </a:solidFill>
              </a:rPr>
              <a:t> Вместе с Галиной Анатольевной прошел туристские  маршруты в </a:t>
            </a:r>
            <a:r>
              <a:rPr lang="ru-RU" dirty="0" err="1" smtClean="0">
                <a:solidFill>
                  <a:schemeClr val="accent1"/>
                </a:solidFill>
              </a:rPr>
              <a:t>Аксауте</a:t>
            </a:r>
            <a:r>
              <a:rPr lang="ru-RU" dirty="0" smtClean="0">
                <a:solidFill>
                  <a:schemeClr val="accent1"/>
                </a:solidFill>
              </a:rPr>
              <a:t>  и ее муж- Георгий Ростиславович.</a:t>
            </a:r>
            <a:endParaRPr lang="ru-RU" dirty="0">
              <a:solidFill>
                <a:schemeClr val="accen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1465886"/>
          </a:xfrm>
        </p:spPr>
        <p:txBody>
          <a:bodyPr>
            <a:normAutofit fontScale="90000"/>
          </a:bodyPr>
          <a:lstStyle/>
          <a:p>
            <a:pPr algn="ctr"/>
            <a:r>
              <a:rPr lang="ru-RU" sz="2700" dirty="0" smtClean="0"/>
              <a:t>Семья Ануровых </a:t>
            </a:r>
            <a:r>
              <a:rPr lang="ru-RU" sz="2000" dirty="0" smtClean="0"/>
              <a:t/>
            </a:r>
            <a:br>
              <a:rPr lang="ru-RU" sz="2000" dirty="0" smtClean="0"/>
            </a:br>
            <a:r>
              <a:rPr lang="ru-RU" sz="1800" dirty="0" smtClean="0"/>
              <a:t>на снимке вверху: </a:t>
            </a:r>
            <a:r>
              <a:rPr lang="ru-RU" sz="1800" dirty="0" smtClean="0">
                <a:solidFill>
                  <a:schemeClr val="accent1"/>
                </a:solidFill>
              </a:rPr>
              <a:t>Галина Анатольевна с мужем  Георгием Ростиславовичем и дочерью Евгенией в </a:t>
            </a:r>
            <a:r>
              <a:rPr lang="ru-RU" sz="1800" dirty="0" err="1" smtClean="0">
                <a:solidFill>
                  <a:schemeClr val="accent1"/>
                </a:solidFill>
              </a:rPr>
              <a:t>Аксауте</a:t>
            </a:r>
            <a:r>
              <a:rPr lang="ru-RU" sz="1800" dirty="0" smtClean="0">
                <a:solidFill>
                  <a:schemeClr val="accent1"/>
                </a:solidFill>
              </a:rPr>
              <a:t> </a:t>
            </a:r>
            <a:r>
              <a:rPr lang="ru-RU" sz="1800" dirty="0" err="1" smtClean="0">
                <a:solidFill>
                  <a:schemeClr val="accent1"/>
                </a:solidFill>
              </a:rPr>
              <a:t>в</a:t>
            </a:r>
            <a:r>
              <a:rPr lang="ru-RU" sz="1800" dirty="0" smtClean="0">
                <a:solidFill>
                  <a:schemeClr val="accent1"/>
                </a:solidFill>
              </a:rPr>
              <a:t> 1989 году </a:t>
            </a:r>
            <a:br>
              <a:rPr lang="ru-RU" sz="1800" dirty="0" smtClean="0">
                <a:solidFill>
                  <a:schemeClr val="accent1"/>
                </a:solidFill>
              </a:rPr>
            </a:br>
            <a:r>
              <a:rPr lang="ru-RU" sz="1800" dirty="0" smtClean="0">
                <a:solidFill>
                  <a:schemeClr val="accent1"/>
                </a:solidFill>
              </a:rPr>
              <a:t>на снимке внизу:  Ануровы через 20 лет в горах.</a:t>
            </a:r>
            <a:r>
              <a:rPr lang="ru-RU" sz="2000" dirty="0" smtClean="0">
                <a:solidFill>
                  <a:schemeClr val="accent1"/>
                </a:solidFill>
              </a:rPr>
              <a:t/>
            </a:r>
            <a:br>
              <a:rPr lang="ru-RU" sz="2000" dirty="0" smtClean="0">
                <a:solidFill>
                  <a:schemeClr val="accent1"/>
                </a:solidFill>
              </a:rPr>
            </a:br>
            <a:endParaRPr lang="ru-RU" sz="2000" dirty="0">
              <a:solidFill>
                <a:schemeClr val="accent1"/>
              </a:solidFill>
            </a:endParaRPr>
          </a:p>
        </p:txBody>
      </p:sp>
      <p:pic>
        <p:nvPicPr>
          <p:cNvPr id="7170" name="Picture 2" descr="E:\Ерёмченко\Сценарии\Материал для Летописи Центра\Абрамова (Анурова)\19710001.JPG"/>
          <p:cNvPicPr>
            <a:picLocks noGrp="1" noChangeAspect="1" noChangeArrowheads="1"/>
          </p:cNvPicPr>
          <p:nvPr>
            <p:ph idx="1"/>
          </p:nvPr>
        </p:nvPicPr>
        <p:blipFill>
          <a:blip r:embed="rId2" cstate="print"/>
          <a:srcRect/>
          <a:stretch>
            <a:fillRect/>
          </a:stretch>
        </p:blipFill>
        <p:spPr bwMode="auto">
          <a:xfrm>
            <a:off x="642910" y="1571612"/>
            <a:ext cx="6040646" cy="4002343"/>
          </a:xfrm>
          <a:prstGeom prst="rect">
            <a:avLst/>
          </a:prstGeom>
          <a:noFill/>
        </p:spPr>
      </p:pic>
      <p:pic>
        <p:nvPicPr>
          <p:cNvPr id="8194" name="Picture 2" descr="C:\Documents and Settings\Администратор\Рабочий стол\Новая папка\getImage (2).jpg"/>
          <p:cNvPicPr>
            <a:picLocks noChangeAspect="1" noChangeArrowheads="1"/>
          </p:cNvPicPr>
          <p:nvPr/>
        </p:nvPicPr>
        <p:blipFill>
          <a:blip r:embed="rId3"/>
          <a:srcRect/>
          <a:stretch>
            <a:fillRect/>
          </a:stretch>
        </p:blipFill>
        <p:spPr bwMode="auto">
          <a:xfrm>
            <a:off x="4000496" y="2643182"/>
            <a:ext cx="4738710" cy="3554033"/>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Кто нес рюкзак один на троих, а кто –то ребенка…</a:t>
            </a:r>
            <a:endParaRPr lang="ru-RU" dirty="0"/>
          </a:p>
        </p:txBody>
      </p:sp>
      <p:pic>
        <p:nvPicPr>
          <p:cNvPr id="8194" name="Picture 2" descr="E:\Ерёмченко\Сценарии\Материал для Летописи Центра\Абрамова (Анурова)\19730001.JPG"/>
          <p:cNvPicPr>
            <a:picLocks noGrp="1" noChangeAspect="1" noChangeArrowheads="1"/>
          </p:cNvPicPr>
          <p:nvPr>
            <p:ph idx="1"/>
          </p:nvPr>
        </p:nvPicPr>
        <p:blipFill>
          <a:blip r:embed="rId2" cstate="print"/>
          <a:srcRect/>
          <a:stretch>
            <a:fillRect/>
          </a:stretch>
        </p:blipFill>
        <p:spPr bwMode="auto">
          <a:xfrm>
            <a:off x="457200" y="1634876"/>
            <a:ext cx="7239000" cy="4796335"/>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sz="2700" dirty="0" smtClean="0"/>
              <a:t>Посвящение в туристы на турбазе </a:t>
            </a:r>
            <a:r>
              <a:rPr lang="ru-RU" sz="2700" dirty="0" err="1" smtClean="0"/>
              <a:t>Аксаут</a:t>
            </a:r>
            <a:r>
              <a:rPr lang="ru-RU" sz="2700" dirty="0" smtClean="0"/>
              <a:t>.</a:t>
            </a:r>
            <a:br>
              <a:rPr lang="ru-RU" sz="2700" dirty="0" smtClean="0"/>
            </a:br>
            <a:r>
              <a:rPr lang="ru-RU" sz="2700" dirty="0" smtClean="0"/>
              <a:t/>
            </a:r>
            <a:br>
              <a:rPr lang="ru-RU" sz="2700" dirty="0" smtClean="0"/>
            </a:br>
            <a:r>
              <a:rPr lang="ru-RU" sz="2700" dirty="0" smtClean="0">
                <a:solidFill>
                  <a:schemeClr val="accent1"/>
                </a:solidFill>
              </a:rPr>
              <a:t> </a:t>
            </a:r>
            <a:r>
              <a:rPr lang="ru-RU" sz="2200" dirty="0" smtClean="0">
                <a:solidFill>
                  <a:schemeClr val="accent1"/>
                </a:solidFill>
              </a:rPr>
              <a:t>Царь горы – Ануров Георгий </a:t>
            </a:r>
            <a:r>
              <a:rPr lang="ru-RU" sz="2200" dirty="0" err="1" smtClean="0">
                <a:solidFill>
                  <a:schemeClr val="accent1"/>
                </a:solidFill>
              </a:rPr>
              <a:t>ростиславович</a:t>
            </a:r>
            <a:endParaRPr lang="ru-RU" sz="2200" dirty="0">
              <a:solidFill>
                <a:schemeClr val="accent1"/>
              </a:solidFill>
            </a:endParaRPr>
          </a:p>
        </p:txBody>
      </p:sp>
      <p:pic>
        <p:nvPicPr>
          <p:cNvPr id="11267" name="Picture 3" descr="E:\Ерёмченко\ФОТО РАСКОПКИ\Анурова\фото12.jpeg"/>
          <p:cNvPicPr>
            <a:picLocks noGrp="1" noChangeAspect="1" noChangeArrowheads="1"/>
          </p:cNvPicPr>
          <p:nvPr>
            <p:ph idx="1"/>
          </p:nvPr>
        </p:nvPicPr>
        <p:blipFill>
          <a:blip r:embed="rId2"/>
          <a:srcRect/>
          <a:stretch>
            <a:fillRect/>
          </a:stretch>
        </p:blipFill>
        <p:spPr bwMode="auto">
          <a:xfrm>
            <a:off x="457200" y="1748583"/>
            <a:ext cx="7239000" cy="4568921"/>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dirty="0" smtClean="0"/>
              <a:t>1 фото: </a:t>
            </a:r>
            <a:r>
              <a:rPr lang="ru-RU" sz="2800" dirty="0" err="1" smtClean="0"/>
              <a:t>Аксаут</a:t>
            </a:r>
            <a:r>
              <a:rPr lang="ru-RU" sz="2800" dirty="0" smtClean="0"/>
              <a:t>; </a:t>
            </a:r>
            <a:endParaRPr lang="ru-RU" sz="2800" dirty="0"/>
          </a:p>
        </p:txBody>
      </p:sp>
      <p:pic>
        <p:nvPicPr>
          <p:cNvPr id="6147" name="Picture 3" descr="E:\Ерёмченко\ФОТО РАСКОПКИ\Анурова\фото3.jpeg"/>
          <p:cNvPicPr>
            <a:picLocks noGrp="1" noChangeAspect="1" noChangeArrowheads="1"/>
          </p:cNvPicPr>
          <p:nvPr>
            <p:ph idx="1"/>
          </p:nvPr>
        </p:nvPicPr>
        <p:blipFill>
          <a:blip r:embed="rId2"/>
          <a:srcRect/>
          <a:stretch>
            <a:fillRect/>
          </a:stretch>
        </p:blipFill>
        <p:spPr bwMode="auto">
          <a:xfrm>
            <a:off x="5000628" y="357166"/>
            <a:ext cx="3239462" cy="5214950"/>
          </a:xfrm>
          <a:prstGeom prst="rect">
            <a:avLst/>
          </a:prstGeom>
          <a:noFill/>
        </p:spPr>
      </p:pic>
      <p:pic>
        <p:nvPicPr>
          <p:cNvPr id="6148" name="Picture 4" descr="E:\Ерёмченко\ФОТО РАСКОПКИ\Анурова\фото11.jpeg"/>
          <p:cNvPicPr>
            <a:picLocks noChangeAspect="1" noChangeArrowheads="1"/>
          </p:cNvPicPr>
          <p:nvPr/>
        </p:nvPicPr>
        <p:blipFill>
          <a:blip r:embed="rId3"/>
          <a:srcRect/>
          <a:stretch>
            <a:fillRect/>
          </a:stretch>
        </p:blipFill>
        <p:spPr bwMode="auto">
          <a:xfrm>
            <a:off x="1" y="0"/>
            <a:ext cx="4929190" cy="3936564"/>
          </a:xfrm>
          <a:prstGeom prst="rect">
            <a:avLst/>
          </a:prstGeom>
          <a:noFill/>
        </p:spPr>
      </p:pic>
      <p:pic>
        <p:nvPicPr>
          <p:cNvPr id="6150" name="Picture 6" descr="E:\Ерёмченко\ФОТО РАСКОПКИ\Анурова\Копия (2) фото11.jpeg"/>
          <p:cNvPicPr>
            <a:picLocks noChangeAspect="1" noChangeArrowheads="1"/>
          </p:cNvPicPr>
          <p:nvPr/>
        </p:nvPicPr>
        <p:blipFill>
          <a:blip r:embed="rId4"/>
          <a:srcRect/>
          <a:stretch>
            <a:fillRect/>
          </a:stretch>
        </p:blipFill>
        <p:spPr bwMode="auto">
          <a:xfrm>
            <a:off x="357158" y="3643314"/>
            <a:ext cx="3857652" cy="3086122"/>
          </a:xfrm>
          <a:prstGeom prst="rect">
            <a:avLst/>
          </a:prstGeom>
          <a:noFill/>
        </p:spPr>
      </p:pic>
      <p:sp>
        <p:nvSpPr>
          <p:cNvPr id="10" name="Прямоугольник 9"/>
          <p:cNvSpPr/>
          <p:nvPr/>
        </p:nvSpPr>
        <p:spPr>
          <a:xfrm>
            <a:off x="3857620" y="5000636"/>
            <a:ext cx="4071966" cy="1261884"/>
          </a:xfrm>
          <a:prstGeom prst="rect">
            <a:avLst/>
          </a:prstGeom>
        </p:spPr>
        <p:txBody>
          <a:bodyPr wrap="square">
            <a:spAutoFit/>
          </a:bodyPr>
          <a:lstStyle/>
          <a:p>
            <a:r>
              <a:rPr lang="ru-RU" sz="2000" b="1" cap="all" dirty="0" smtClean="0">
                <a:ln w="500">
                  <a:solidFill>
                    <a:srgbClr val="B13F9A">
                      <a:shade val="20000"/>
                      <a:satMod val="120000"/>
                    </a:srgbClr>
                  </a:solidFill>
                </a:ln>
                <a:solidFill>
                  <a:srgbClr val="7030A0"/>
                </a:solidFill>
                <a:ea typeface="+mj-ea"/>
                <a:cs typeface="+mj-cs"/>
              </a:rPr>
              <a:t>Слева</a:t>
            </a:r>
            <a:r>
              <a:rPr lang="ru-RU" sz="2000" b="1" cap="all" dirty="0" smtClean="0">
                <a:ln w="500">
                  <a:solidFill>
                    <a:srgbClr val="B13F9A">
                      <a:shade val="20000"/>
                      <a:satMod val="120000"/>
                    </a:srgbClr>
                  </a:solidFill>
                </a:ln>
                <a:solidFill>
                  <a:srgbClr val="FFFF00"/>
                </a:solidFill>
                <a:ea typeface="+mj-ea"/>
                <a:cs typeface="+mj-cs"/>
              </a:rPr>
              <a:t>: </a:t>
            </a:r>
            <a:r>
              <a:rPr lang="ru-RU" sz="2800" b="1" cap="all" dirty="0" err="1" smtClean="0">
                <a:ln w="500">
                  <a:solidFill>
                    <a:srgbClr val="B13F9A">
                      <a:shade val="20000"/>
                      <a:satMod val="120000"/>
                    </a:srgbClr>
                  </a:solidFill>
                </a:ln>
                <a:solidFill>
                  <a:srgbClr val="FFFF00"/>
                </a:solidFill>
                <a:ea typeface="+mj-ea"/>
                <a:cs typeface="+mj-cs"/>
              </a:rPr>
              <a:t>Аксаут</a:t>
            </a:r>
            <a:endParaRPr lang="ru-RU" sz="2800" b="1" cap="all" dirty="0" smtClean="0">
              <a:ln w="500">
                <a:solidFill>
                  <a:srgbClr val="B13F9A">
                    <a:shade val="20000"/>
                    <a:satMod val="120000"/>
                  </a:srgbClr>
                </a:solidFill>
              </a:ln>
              <a:solidFill>
                <a:srgbClr val="FFFF00"/>
              </a:solidFill>
              <a:ea typeface="+mj-ea"/>
              <a:cs typeface="+mj-cs"/>
            </a:endParaRPr>
          </a:p>
          <a:p>
            <a:r>
              <a:rPr lang="ru-RU" sz="2800" b="1" cap="all" dirty="0" smtClean="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ea typeface="+mj-ea"/>
                <a:cs typeface="+mj-cs"/>
              </a:rPr>
              <a:t> </a:t>
            </a:r>
            <a:r>
              <a:rPr lang="ru-RU" sz="2000" b="1" cap="all" dirty="0" smtClean="0">
                <a:ln w="500">
                  <a:solidFill>
                    <a:srgbClr val="B13F9A">
                      <a:shade val="20000"/>
                      <a:satMod val="120000"/>
                    </a:srgbClr>
                  </a:solidFill>
                </a:ln>
                <a:solidFill>
                  <a:srgbClr val="7030A0"/>
                </a:solidFill>
                <a:ea typeface="+mj-ea"/>
                <a:cs typeface="+mj-cs"/>
              </a:rPr>
              <a:t>справа</a:t>
            </a:r>
            <a:r>
              <a:rPr lang="ru-RU" sz="2000" b="1" cap="all" dirty="0" smtClean="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ea typeface="+mj-ea"/>
                <a:cs typeface="+mj-cs"/>
              </a:rPr>
              <a:t> </a:t>
            </a:r>
            <a:r>
              <a:rPr lang="ru-RU" sz="2000" b="1" cap="all" dirty="0" smtClean="0">
                <a:ln w="500">
                  <a:solidFill>
                    <a:srgbClr val="B13F9A">
                      <a:shade val="20000"/>
                      <a:satMod val="120000"/>
                    </a:srgbClr>
                  </a:solidFill>
                </a:ln>
                <a:solidFill>
                  <a:srgbClr val="7030A0"/>
                </a:solidFill>
                <a:ea typeface="+mj-ea"/>
                <a:cs typeface="+mj-cs"/>
              </a:rPr>
              <a:t>фото</a:t>
            </a:r>
            <a:r>
              <a:rPr lang="ru-RU" sz="2000" b="1" cap="all" dirty="0" smtClean="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ea typeface="+mj-ea"/>
                <a:cs typeface="+mj-cs"/>
              </a:rPr>
              <a:t>: Галина Анатольевна в походе</a:t>
            </a:r>
            <a:endParaRPr lang="ru-RU" dirty="0">
              <a:solidFill>
                <a:schemeClr val="accen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57950" y="0"/>
            <a:ext cx="1928826" cy="3857628"/>
          </a:xfrm>
        </p:spPr>
        <p:txBody>
          <a:bodyPr>
            <a:normAutofit fontScale="90000"/>
          </a:bodyPr>
          <a:lstStyle/>
          <a:p>
            <a:r>
              <a:rPr lang="ru-RU" sz="1400" dirty="0" smtClean="0"/>
              <a:t>Вверху на снимке у входа на турбазу </a:t>
            </a:r>
            <a:r>
              <a:rPr lang="ru-RU" sz="1400" dirty="0" err="1" smtClean="0"/>
              <a:t>Аксаут</a:t>
            </a:r>
            <a:r>
              <a:rPr lang="ru-RU" sz="1400" dirty="0" smtClean="0"/>
              <a:t> </a:t>
            </a:r>
            <a:r>
              <a:rPr lang="ru-RU" sz="1400" dirty="0" smtClean="0">
                <a:solidFill>
                  <a:srgbClr val="7030A0"/>
                </a:solidFill>
              </a:rPr>
              <a:t>Петрова (</a:t>
            </a:r>
            <a:r>
              <a:rPr lang="ru-RU" sz="1400" dirty="0" err="1" smtClean="0">
                <a:solidFill>
                  <a:srgbClr val="7030A0"/>
                </a:solidFill>
              </a:rPr>
              <a:t>озерова</a:t>
            </a:r>
            <a:r>
              <a:rPr lang="ru-RU" sz="1400" dirty="0" smtClean="0">
                <a:solidFill>
                  <a:srgbClr val="7030A0"/>
                </a:solidFill>
              </a:rPr>
              <a:t>) Ирина, Петрова Елена, Анурова Галина –</a:t>
            </a:r>
            <a:r>
              <a:rPr lang="ru-RU" sz="1400" dirty="0" smtClean="0"/>
              <a:t/>
            </a:r>
            <a:br>
              <a:rPr lang="ru-RU" sz="1400" dirty="0" smtClean="0"/>
            </a:br>
            <a:r>
              <a:rPr lang="ru-RU" sz="1400" dirty="0" smtClean="0"/>
              <a:t> Внизу на снимке справа:</a:t>
            </a:r>
            <a:br>
              <a:rPr lang="ru-RU" sz="1400" dirty="0" smtClean="0"/>
            </a:br>
            <a:r>
              <a:rPr lang="ru-RU" sz="1400" dirty="0" smtClean="0"/>
              <a:t>по льду горного озера едут  </a:t>
            </a:r>
            <a:r>
              <a:rPr lang="ru-RU" sz="1400" dirty="0" err="1" smtClean="0"/>
              <a:t>Шпетер</a:t>
            </a:r>
            <a:r>
              <a:rPr lang="ru-RU" sz="1400" dirty="0" smtClean="0"/>
              <a:t> Елена и Петрова Елена </a:t>
            </a:r>
            <a:br>
              <a:rPr lang="ru-RU" sz="1400" dirty="0" smtClean="0"/>
            </a:br>
            <a:r>
              <a:rPr lang="ru-RU" sz="1400" dirty="0" smtClean="0"/>
              <a:t>Внизу на снимке слева семья </a:t>
            </a:r>
            <a:r>
              <a:rPr lang="ru-RU" sz="1400" dirty="0" err="1" smtClean="0"/>
              <a:t>Шпетер</a:t>
            </a:r>
            <a:r>
              <a:rPr lang="ru-RU" sz="1400" dirty="0" smtClean="0"/>
              <a:t> (</a:t>
            </a:r>
            <a:r>
              <a:rPr lang="ru-RU" sz="1400" dirty="0" err="1" smtClean="0"/>
              <a:t>Галагановой</a:t>
            </a:r>
            <a:r>
              <a:rPr lang="ru-RU" sz="1400" dirty="0" smtClean="0"/>
              <a:t>) Елены , которая проживает в Германии</a:t>
            </a:r>
            <a:br>
              <a:rPr lang="ru-RU" sz="1400" dirty="0" smtClean="0"/>
            </a:br>
            <a:endParaRPr lang="ru-RU" sz="1400" dirty="0"/>
          </a:p>
        </p:txBody>
      </p:sp>
      <p:pic>
        <p:nvPicPr>
          <p:cNvPr id="37890" name="Picture 2"/>
          <p:cNvPicPr>
            <a:picLocks noGrp="1" noChangeAspect="1" noChangeArrowheads="1"/>
          </p:cNvPicPr>
          <p:nvPr>
            <p:ph idx="1"/>
          </p:nvPr>
        </p:nvPicPr>
        <p:blipFill>
          <a:blip r:embed="rId2"/>
          <a:srcRect/>
          <a:stretch>
            <a:fillRect/>
          </a:stretch>
        </p:blipFill>
        <p:spPr bwMode="auto">
          <a:xfrm>
            <a:off x="357158" y="0"/>
            <a:ext cx="5603442" cy="2780708"/>
          </a:xfrm>
          <a:prstGeom prst="rect">
            <a:avLst/>
          </a:prstGeom>
          <a:noFill/>
          <a:ln w="9525">
            <a:noFill/>
            <a:miter lim="800000"/>
            <a:headEnd/>
            <a:tailEnd/>
          </a:ln>
          <a:effectLst/>
        </p:spPr>
      </p:pic>
      <p:pic>
        <p:nvPicPr>
          <p:cNvPr id="37891" name="Picture 3" descr="E:\Ерёмченко\отсканированные документы\Рисунок (7).jpg"/>
          <p:cNvPicPr>
            <a:picLocks noChangeAspect="1" noChangeArrowheads="1"/>
          </p:cNvPicPr>
          <p:nvPr/>
        </p:nvPicPr>
        <p:blipFill>
          <a:blip r:embed="rId3"/>
          <a:srcRect/>
          <a:stretch>
            <a:fillRect/>
          </a:stretch>
        </p:blipFill>
        <p:spPr bwMode="auto">
          <a:xfrm>
            <a:off x="5357818" y="4071942"/>
            <a:ext cx="3384156" cy="2580110"/>
          </a:xfrm>
          <a:prstGeom prst="rect">
            <a:avLst/>
          </a:prstGeom>
          <a:noFill/>
        </p:spPr>
      </p:pic>
      <p:pic>
        <p:nvPicPr>
          <p:cNvPr id="7170" name="Picture 2" descr="C:\Documents and Settings\Администратор\Рабочий стол\Новая папка\getImage (13.jpg"/>
          <p:cNvPicPr>
            <a:picLocks noChangeAspect="1" noChangeArrowheads="1"/>
          </p:cNvPicPr>
          <p:nvPr/>
        </p:nvPicPr>
        <p:blipFill>
          <a:blip r:embed="rId4"/>
          <a:srcRect/>
          <a:stretch>
            <a:fillRect/>
          </a:stretch>
        </p:blipFill>
        <p:spPr bwMode="auto">
          <a:xfrm>
            <a:off x="508000" y="3500438"/>
            <a:ext cx="3968749" cy="2976562"/>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85728"/>
            <a:ext cx="7024718" cy="1357322"/>
          </a:xfrm>
        </p:spPr>
        <p:txBody>
          <a:bodyPr>
            <a:normAutofit fontScale="90000"/>
          </a:bodyPr>
          <a:lstStyle/>
          <a:p>
            <a:pPr algn="ctr"/>
            <a:r>
              <a:rPr lang="ru-RU" sz="2200" dirty="0" smtClean="0"/>
              <a:t/>
            </a:r>
            <a:br>
              <a:rPr lang="ru-RU" sz="2200" dirty="0" smtClean="0"/>
            </a:br>
            <a:r>
              <a:rPr lang="ru-RU" sz="2200" dirty="0" smtClean="0"/>
              <a:t/>
            </a:r>
            <a:br>
              <a:rPr lang="ru-RU" sz="2200" dirty="0" smtClean="0"/>
            </a:br>
            <a:r>
              <a:rPr lang="ru-RU" sz="2200" dirty="0" smtClean="0"/>
              <a:t/>
            </a:r>
            <a:br>
              <a:rPr lang="ru-RU" sz="2200" dirty="0" smtClean="0"/>
            </a:br>
            <a:r>
              <a:rPr lang="ru-RU" sz="2200" dirty="0" smtClean="0"/>
              <a:t>1985 год!</a:t>
            </a:r>
            <a:r>
              <a:rPr lang="ru-RU" sz="1600" dirty="0" smtClean="0"/>
              <a:t/>
            </a:r>
            <a:br>
              <a:rPr lang="ru-RU" sz="1600" dirty="0" smtClean="0"/>
            </a:br>
            <a:r>
              <a:rPr lang="ru-RU" sz="1600" i="1" dirty="0" smtClean="0">
                <a:solidFill>
                  <a:schemeClr val="accent1"/>
                </a:solidFill>
              </a:rPr>
              <a:t> совершена этнографическая экспедиция на Казбек.</a:t>
            </a:r>
            <a:br>
              <a:rPr lang="ru-RU" sz="1600" i="1" dirty="0" smtClean="0">
                <a:solidFill>
                  <a:schemeClr val="accent1"/>
                </a:solidFill>
              </a:rPr>
            </a:br>
            <a:r>
              <a:rPr lang="ru-RU" sz="1600" i="1" dirty="0" smtClean="0">
                <a:solidFill>
                  <a:schemeClr val="accent1"/>
                </a:solidFill>
              </a:rPr>
              <a:t> это был поход 1 категории сложности с участием руководителей Галактионовой О.С. и  Ануровой Г.А.</a:t>
            </a:r>
            <a:r>
              <a:rPr lang="ru-RU" sz="1600" dirty="0" smtClean="0"/>
              <a:t/>
            </a:r>
            <a:br>
              <a:rPr lang="ru-RU" sz="1600" dirty="0" smtClean="0"/>
            </a:br>
            <a:r>
              <a:rPr lang="ru-RU" sz="1600" dirty="0" smtClean="0">
                <a:solidFill>
                  <a:srgbClr val="7030A0"/>
                </a:solidFill>
              </a:rPr>
              <a:t> Экспедиция начиналась из города Орджоникидзе.</a:t>
            </a:r>
            <a:r>
              <a:rPr lang="ru-RU" sz="1600" dirty="0" smtClean="0"/>
              <a:t/>
            </a:r>
            <a:br>
              <a:rPr lang="ru-RU" sz="1600" dirty="0" smtClean="0"/>
            </a:br>
            <a:endParaRPr lang="ru-RU" sz="1600" dirty="0"/>
          </a:p>
        </p:txBody>
      </p:sp>
      <p:pic>
        <p:nvPicPr>
          <p:cNvPr id="4" name="Picture 2" descr="E:\Ерёмченко\ФОТО РАСКОПКИ\Анурова\фото17.jpeg"/>
          <p:cNvPicPr>
            <a:picLocks noGrp="1" noChangeAspect="1" noChangeArrowheads="1"/>
          </p:cNvPicPr>
          <p:nvPr>
            <p:ph idx="1"/>
          </p:nvPr>
        </p:nvPicPr>
        <p:blipFill>
          <a:blip r:embed="rId2"/>
          <a:srcRect/>
          <a:stretch>
            <a:fillRect/>
          </a:stretch>
        </p:blipFill>
        <p:spPr bwMode="auto">
          <a:xfrm>
            <a:off x="0" y="2285992"/>
            <a:ext cx="5802072" cy="4286280"/>
          </a:xfrm>
          <a:prstGeom prst="rect">
            <a:avLst/>
          </a:prstGeom>
          <a:noFill/>
        </p:spPr>
      </p:pic>
      <p:pic>
        <p:nvPicPr>
          <p:cNvPr id="1027" name="Picture 3" descr="E:\Ерёмченко\фото к юбилею\фото2.jpeg"/>
          <p:cNvPicPr>
            <a:picLocks noChangeAspect="1" noChangeArrowheads="1"/>
          </p:cNvPicPr>
          <p:nvPr/>
        </p:nvPicPr>
        <p:blipFill>
          <a:blip r:embed="rId3"/>
          <a:srcRect/>
          <a:stretch>
            <a:fillRect/>
          </a:stretch>
        </p:blipFill>
        <p:spPr bwMode="auto">
          <a:xfrm>
            <a:off x="4214810" y="1451093"/>
            <a:ext cx="3643327" cy="5406907"/>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1680200"/>
          </a:xfrm>
        </p:spPr>
        <p:txBody>
          <a:bodyPr>
            <a:normAutofit fontScale="90000"/>
          </a:bodyPr>
          <a:lstStyle/>
          <a:p>
            <a:pPr algn="ctr"/>
            <a:r>
              <a:rPr lang="ru-RU" i="1" dirty="0" smtClean="0"/>
              <a:t>Год 1988! </a:t>
            </a:r>
            <a:br>
              <a:rPr lang="ru-RU" i="1" dirty="0" smtClean="0"/>
            </a:br>
            <a:r>
              <a:rPr lang="ru-RU" i="1" dirty="0" smtClean="0"/>
              <a:t>Год образования станции юных туристов</a:t>
            </a:r>
            <a:endParaRPr lang="ru-RU" dirty="0"/>
          </a:p>
        </p:txBody>
      </p:sp>
      <p:sp>
        <p:nvSpPr>
          <p:cNvPr id="3" name="Содержимое 2"/>
          <p:cNvSpPr>
            <a:spLocks noGrp="1"/>
          </p:cNvSpPr>
          <p:nvPr>
            <p:ph idx="1"/>
          </p:nvPr>
        </p:nvSpPr>
        <p:spPr>
          <a:xfrm>
            <a:off x="571472" y="2143116"/>
            <a:ext cx="7124728" cy="4312620"/>
          </a:xfrm>
        </p:spPr>
        <p:txBody>
          <a:bodyPr>
            <a:normAutofit fontScale="85000" lnSpcReduction="10000"/>
          </a:bodyPr>
          <a:lstStyle/>
          <a:p>
            <a:pPr marL="273050" indent="-7938" algn="just">
              <a:buNone/>
            </a:pPr>
            <a:r>
              <a:rPr lang="ru-RU" i="1" dirty="0" smtClean="0">
                <a:solidFill>
                  <a:srgbClr val="C00000"/>
                </a:solidFill>
              </a:rPr>
              <a:t>Приказом </a:t>
            </a:r>
            <a:r>
              <a:rPr lang="ru-RU" i="1" dirty="0" err="1" smtClean="0">
                <a:solidFill>
                  <a:srgbClr val="C00000"/>
                </a:solidFill>
              </a:rPr>
              <a:t>Невинномысского</a:t>
            </a:r>
            <a:r>
              <a:rPr lang="ru-RU" i="1" dirty="0" smtClean="0">
                <a:solidFill>
                  <a:srgbClr val="C00000"/>
                </a:solidFill>
              </a:rPr>
              <a:t> городского отдела народного образования №41 от 14 февраля 1988 г детская туристская база реорганизована в станцию юных туристов с 01.01.1988 г.</a:t>
            </a:r>
            <a:endParaRPr lang="ru-RU" dirty="0" smtClean="0">
              <a:solidFill>
                <a:srgbClr val="C00000"/>
              </a:solidFill>
            </a:endParaRPr>
          </a:p>
          <a:p>
            <a:r>
              <a:rPr lang="ru-RU" sz="2200" dirty="0" smtClean="0">
                <a:solidFill>
                  <a:schemeClr val="accent1"/>
                </a:solidFill>
              </a:rPr>
              <a:t>В 1988 год турбаза ГОРОНО становится Станцией Юных туристов и переезжает в это здание по ул.Северная,9.</a:t>
            </a:r>
            <a:r>
              <a:rPr lang="ru-RU" sz="2200" dirty="0" smtClean="0">
                <a:solidFill>
                  <a:srgbClr val="7030A0"/>
                </a:solidFill>
              </a:rPr>
              <a:t> </a:t>
            </a:r>
          </a:p>
          <a:p>
            <a:r>
              <a:rPr lang="ru-RU" sz="2200" dirty="0" smtClean="0">
                <a:solidFill>
                  <a:srgbClr val="7030A0"/>
                </a:solidFill>
              </a:rPr>
              <a:t>В этом году на станцию приходят работать руководителями кружка и методистами </a:t>
            </a:r>
            <a:r>
              <a:rPr lang="ru-RU" sz="2200" i="1" dirty="0" smtClean="0">
                <a:solidFill>
                  <a:srgbClr val="7030A0"/>
                </a:solidFill>
              </a:rPr>
              <a:t>Александр Геннадьевич Богатырь, Сергей Викторович </a:t>
            </a:r>
            <a:r>
              <a:rPr lang="ru-RU" sz="2200" i="1" dirty="0" err="1" smtClean="0">
                <a:solidFill>
                  <a:srgbClr val="7030A0"/>
                </a:solidFill>
              </a:rPr>
              <a:t>Альмухамедов</a:t>
            </a:r>
            <a:r>
              <a:rPr lang="ru-RU" sz="2200" i="1" dirty="0" smtClean="0">
                <a:solidFill>
                  <a:srgbClr val="7030A0"/>
                </a:solidFill>
              </a:rPr>
              <a:t>  (в мае), Владимир Юрьевич Сухов (в августе), </a:t>
            </a:r>
            <a:r>
              <a:rPr lang="ru-RU" sz="2200" i="1" dirty="0" err="1" smtClean="0">
                <a:solidFill>
                  <a:srgbClr val="7030A0"/>
                </a:solidFill>
              </a:rPr>
              <a:t>Еремченко</a:t>
            </a:r>
            <a:r>
              <a:rPr lang="ru-RU" sz="2200" i="1" dirty="0" smtClean="0">
                <a:solidFill>
                  <a:srgbClr val="7030A0"/>
                </a:solidFill>
              </a:rPr>
              <a:t> Татьяна Федоровна, Козуб Елена Николаевна (в сентябре).</a:t>
            </a:r>
          </a:p>
          <a:p>
            <a:r>
              <a:rPr lang="ru-RU" sz="2200" dirty="0" smtClean="0">
                <a:solidFill>
                  <a:srgbClr val="7030A0"/>
                </a:solidFill>
              </a:rPr>
              <a:t>Формируется сильная команда единомышленников, которая проводит слеты, соревнования, походы и другое</a:t>
            </a:r>
            <a:endParaRPr lang="ru-RU" i="1" dirty="0" smtClean="0">
              <a:solidFill>
                <a:srgbClr val="7030A0"/>
              </a:solidFill>
            </a:endParaRPr>
          </a:p>
          <a:p>
            <a:endParaRPr lang="ru-RU" i="1" dirty="0" smtClean="0">
              <a:solidFill>
                <a:srgbClr val="7030A0"/>
              </a:solidFill>
            </a:endParaRPr>
          </a:p>
          <a:p>
            <a:endParaRPr lang="ru-RU" i="1" dirty="0" smtClean="0">
              <a:solidFill>
                <a:srgbClr val="7030A0"/>
              </a:solidFill>
            </a:endParaRPr>
          </a:p>
          <a:p>
            <a:endParaRPr lang="ru-RU" dirty="0" smtClean="0">
              <a:solidFill>
                <a:srgbClr val="7030A0"/>
              </a:solidFill>
            </a:endParaRPr>
          </a:p>
          <a:p>
            <a:endParaRPr lang="ru-RU" dirty="0" smtClean="0">
              <a:solidFill>
                <a:schemeClr val="accent1"/>
              </a:solidFill>
            </a:endParaRPr>
          </a:p>
          <a:p>
            <a:endParaRPr lang="ru-RU"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320040"/>
            <a:ext cx="3214710" cy="2537456"/>
          </a:xfrm>
        </p:spPr>
        <p:txBody>
          <a:bodyPr>
            <a:noAutofit/>
          </a:bodyPr>
          <a:lstStyle/>
          <a:p>
            <a:r>
              <a:rPr lang="ru-RU" sz="1600" dirty="0" smtClean="0"/>
              <a:t>Здесь на фото : праздник ко Дню туризма , соревнования по ТПТ в закрытом помещении.</a:t>
            </a:r>
            <a:br>
              <a:rPr lang="ru-RU" sz="1600" dirty="0" smtClean="0"/>
            </a:br>
            <a:r>
              <a:rPr lang="ru-RU" sz="1600" dirty="0" smtClean="0">
                <a:solidFill>
                  <a:srgbClr val="0070C0"/>
                </a:solidFill>
              </a:rPr>
              <a:t>Среди педагогов Центра:</a:t>
            </a:r>
            <a:br>
              <a:rPr lang="ru-RU" sz="1600" dirty="0" smtClean="0">
                <a:solidFill>
                  <a:srgbClr val="0070C0"/>
                </a:solidFill>
              </a:rPr>
            </a:br>
            <a:r>
              <a:rPr lang="ru-RU" sz="1600" dirty="0" smtClean="0">
                <a:solidFill>
                  <a:srgbClr val="0070C0"/>
                </a:solidFill>
              </a:rPr>
              <a:t>Богатырь Александр, </a:t>
            </a:r>
            <a:r>
              <a:rPr lang="ru-RU" sz="1600" dirty="0" err="1" smtClean="0">
                <a:solidFill>
                  <a:srgbClr val="0070C0"/>
                </a:solidFill>
              </a:rPr>
              <a:t>Еремченко</a:t>
            </a:r>
            <a:r>
              <a:rPr lang="ru-RU" sz="1600" dirty="0" smtClean="0">
                <a:solidFill>
                  <a:srgbClr val="0070C0"/>
                </a:solidFill>
              </a:rPr>
              <a:t> Татьяна, Панченко Валентина, Анурова </a:t>
            </a:r>
            <a:r>
              <a:rPr lang="ru-RU" sz="1600" dirty="0" err="1" smtClean="0">
                <a:solidFill>
                  <a:srgbClr val="0070C0"/>
                </a:solidFill>
              </a:rPr>
              <a:t>галина</a:t>
            </a:r>
            <a:r>
              <a:rPr lang="ru-RU" sz="1600" dirty="0" smtClean="0">
                <a:solidFill>
                  <a:srgbClr val="0070C0"/>
                </a:solidFill>
              </a:rPr>
              <a:t>, Сухов Владимир</a:t>
            </a:r>
            <a:endParaRPr lang="ru-RU" sz="1600" dirty="0">
              <a:solidFill>
                <a:srgbClr val="0070C0"/>
              </a:solidFill>
            </a:endParaRPr>
          </a:p>
        </p:txBody>
      </p:sp>
      <p:pic>
        <p:nvPicPr>
          <p:cNvPr id="10243" name="Picture 3" descr="E:\Ерёмченко\ФОТО РАСКОПКИ\Анурова\фото6.jpeg"/>
          <p:cNvPicPr>
            <a:picLocks noGrp="1" noChangeAspect="1" noChangeArrowheads="1"/>
          </p:cNvPicPr>
          <p:nvPr>
            <p:ph idx="1"/>
          </p:nvPr>
        </p:nvPicPr>
        <p:blipFill>
          <a:blip r:embed="rId2"/>
          <a:srcRect/>
          <a:stretch>
            <a:fillRect/>
          </a:stretch>
        </p:blipFill>
        <p:spPr bwMode="auto">
          <a:xfrm>
            <a:off x="3500430" y="0"/>
            <a:ext cx="4286268" cy="2984314"/>
          </a:xfrm>
          <a:prstGeom prst="rect">
            <a:avLst/>
          </a:prstGeom>
          <a:noFill/>
        </p:spPr>
      </p:pic>
      <p:pic>
        <p:nvPicPr>
          <p:cNvPr id="10244" name="Picture 4" descr="E:\Ерёмченко\ФОТО РАСКОПКИ\Анурова\фото7.jpeg"/>
          <p:cNvPicPr>
            <a:picLocks noChangeAspect="1" noChangeArrowheads="1"/>
          </p:cNvPicPr>
          <p:nvPr/>
        </p:nvPicPr>
        <p:blipFill>
          <a:blip r:embed="rId3"/>
          <a:srcRect/>
          <a:stretch>
            <a:fillRect/>
          </a:stretch>
        </p:blipFill>
        <p:spPr bwMode="auto">
          <a:xfrm>
            <a:off x="285720" y="3000372"/>
            <a:ext cx="4857784" cy="3235361"/>
          </a:xfrm>
          <a:prstGeom prst="rect">
            <a:avLst/>
          </a:prstGeom>
          <a:noFill/>
        </p:spPr>
      </p:pic>
      <p:pic>
        <p:nvPicPr>
          <p:cNvPr id="3074" name="Picture 2" descr="E:\Ерёмченко\фото к юбилею\9.jpeg"/>
          <p:cNvPicPr>
            <a:picLocks noChangeAspect="1" noChangeArrowheads="1"/>
          </p:cNvPicPr>
          <p:nvPr/>
        </p:nvPicPr>
        <p:blipFill>
          <a:blip r:embed="rId4" cstate="print"/>
          <a:srcRect/>
          <a:stretch>
            <a:fillRect/>
          </a:stretch>
        </p:blipFill>
        <p:spPr bwMode="auto">
          <a:xfrm>
            <a:off x="5929322" y="2786058"/>
            <a:ext cx="2449489" cy="3546478"/>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
            </a:r>
            <a:br>
              <a:rPr lang="ru-RU" dirty="0" smtClean="0"/>
            </a:br>
            <a:endParaRPr lang="ru-RU" dirty="0"/>
          </a:p>
        </p:txBody>
      </p:sp>
      <p:sp>
        <p:nvSpPr>
          <p:cNvPr id="3" name="Содержимое 2"/>
          <p:cNvSpPr>
            <a:spLocks noGrp="1"/>
          </p:cNvSpPr>
          <p:nvPr>
            <p:ph idx="1"/>
          </p:nvPr>
        </p:nvSpPr>
        <p:spPr>
          <a:xfrm>
            <a:off x="457200" y="928670"/>
            <a:ext cx="7239000" cy="5527066"/>
          </a:xfrm>
        </p:spPr>
        <p:txBody>
          <a:bodyPr>
            <a:normAutofit/>
          </a:bodyPr>
          <a:lstStyle/>
          <a:p>
            <a:pPr algn="just"/>
            <a:r>
              <a:rPr lang="ru-RU" b="1" i="1" dirty="0" smtClean="0">
                <a:solidFill>
                  <a:schemeClr val="accent1"/>
                </a:solidFill>
              </a:rPr>
              <a:t>В сентябре 1982 года</a:t>
            </a:r>
            <a:r>
              <a:rPr lang="ru-RU" i="1" dirty="0" smtClean="0">
                <a:solidFill>
                  <a:schemeClr val="accent1"/>
                </a:solidFill>
              </a:rPr>
              <a:t> </a:t>
            </a:r>
            <a:r>
              <a:rPr lang="ru-RU" b="1" i="1" dirty="0" smtClean="0">
                <a:solidFill>
                  <a:schemeClr val="accent1"/>
                </a:solidFill>
              </a:rPr>
              <a:t>приказом по ГОРОНО </a:t>
            </a:r>
            <a:r>
              <a:rPr lang="ru-RU" i="1" dirty="0" smtClean="0">
                <a:solidFill>
                  <a:schemeClr val="accent1"/>
                </a:solidFill>
              </a:rPr>
              <a:t>в здании станции технического творчества при Доме пионеров была открыта городская детская туристская база.</a:t>
            </a:r>
          </a:p>
          <a:p>
            <a:pPr marL="273050" indent="169863">
              <a:buNone/>
            </a:pPr>
            <a:r>
              <a:rPr lang="ru-RU" dirty="0" smtClean="0">
                <a:solidFill>
                  <a:srgbClr val="7030A0"/>
                </a:solidFill>
              </a:rPr>
              <a:t>В это время на турбазе работают всего 5 человек: директор, методист, экскурсовод, руководитель кружка и кастелянша. Каждый из них ведет кружок: «</a:t>
            </a:r>
            <a:r>
              <a:rPr lang="ru-RU" dirty="0" err="1" smtClean="0">
                <a:solidFill>
                  <a:srgbClr val="7030A0"/>
                </a:solidFill>
              </a:rPr>
              <a:t>Велотуризм</a:t>
            </a:r>
            <a:r>
              <a:rPr lang="ru-RU" dirty="0" smtClean="0">
                <a:solidFill>
                  <a:srgbClr val="7030A0"/>
                </a:solidFill>
              </a:rPr>
              <a:t>», «Юный турист», «Пешеходный туризм», «Горный туризм», «Историки-краеведы».</a:t>
            </a:r>
          </a:p>
          <a:p>
            <a:pPr>
              <a:buNone/>
            </a:pPr>
            <a:endParaRPr lang="ru-RU" i="1" dirty="0" smtClean="0"/>
          </a:p>
          <a:p>
            <a:pPr>
              <a:buNone/>
            </a:pPr>
            <a:endParaRPr lang="ru-RU" i="1" dirty="0" smtClean="0"/>
          </a:p>
          <a:p>
            <a:pPr>
              <a:buNone/>
            </a:pPr>
            <a:endParaRPr lang="ru-RU" i="1" dirty="0" smtClean="0"/>
          </a:p>
          <a:p>
            <a:endParaRPr lang="ru-RU" i="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72132" y="428604"/>
            <a:ext cx="2071702" cy="1285884"/>
          </a:xfrm>
        </p:spPr>
        <p:txBody>
          <a:bodyPr>
            <a:noAutofit/>
          </a:bodyPr>
          <a:lstStyle/>
          <a:p>
            <a:pPr algn="ctr"/>
            <a:r>
              <a:rPr lang="ru-RU" sz="1400" dirty="0" smtClean="0"/>
              <a:t>Были Походы</a:t>
            </a:r>
            <a:br>
              <a:rPr lang="ru-RU" sz="1400" dirty="0" smtClean="0"/>
            </a:br>
            <a:r>
              <a:rPr lang="ru-RU" sz="1400" dirty="0" smtClean="0"/>
              <a:t> круглый год, была традиция посвящения в туристы</a:t>
            </a:r>
            <a:br>
              <a:rPr lang="ru-RU" sz="1400" dirty="0" smtClean="0"/>
            </a:br>
            <a:endParaRPr lang="ru-RU" sz="1400" dirty="0"/>
          </a:p>
        </p:txBody>
      </p:sp>
      <p:pic>
        <p:nvPicPr>
          <p:cNvPr id="13314" name="Picture 2" descr="E:\Ерёмченко\ФОТО РАСКОПКИ\Анурова\Копия фото11.jpeg"/>
          <p:cNvPicPr>
            <a:picLocks noGrp="1" noChangeAspect="1" noChangeArrowheads="1"/>
          </p:cNvPicPr>
          <p:nvPr>
            <p:ph idx="1"/>
          </p:nvPr>
        </p:nvPicPr>
        <p:blipFill>
          <a:blip r:embed="rId2"/>
          <a:srcRect/>
          <a:stretch>
            <a:fillRect/>
          </a:stretch>
        </p:blipFill>
        <p:spPr bwMode="auto">
          <a:xfrm>
            <a:off x="0" y="3500438"/>
            <a:ext cx="4545692" cy="3051296"/>
          </a:xfrm>
          <a:prstGeom prst="rect">
            <a:avLst/>
          </a:prstGeom>
          <a:noFill/>
        </p:spPr>
      </p:pic>
      <p:pic>
        <p:nvPicPr>
          <p:cNvPr id="13315" name="Picture 3" descr="E:\Ерёмченко\ФОТО РАСКОПКИ\Анурова\фото13.jpeg"/>
          <p:cNvPicPr>
            <a:picLocks noChangeAspect="1" noChangeArrowheads="1"/>
          </p:cNvPicPr>
          <p:nvPr/>
        </p:nvPicPr>
        <p:blipFill>
          <a:blip r:embed="rId3"/>
          <a:srcRect/>
          <a:stretch>
            <a:fillRect/>
          </a:stretch>
        </p:blipFill>
        <p:spPr bwMode="auto">
          <a:xfrm>
            <a:off x="4643438" y="1571612"/>
            <a:ext cx="4143404" cy="2857520"/>
          </a:xfrm>
          <a:prstGeom prst="rect">
            <a:avLst/>
          </a:prstGeom>
          <a:noFill/>
        </p:spPr>
      </p:pic>
      <p:pic>
        <p:nvPicPr>
          <p:cNvPr id="13316" name="Picture 4" descr="E:\Ерёмченко\ФОТО Ерёмченко\7.jpeg"/>
          <p:cNvPicPr>
            <a:picLocks noChangeAspect="1" noChangeArrowheads="1"/>
          </p:cNvPicPr>
          <p:nvPr/>
        </p:nvPicPr>
        <p:blipFill>
          <a:blip r:embed="rId4"/>
          <a:srcRect/>
          <a:stretch>
            <a:fillRect/>
          </a:stretch>
        </p:blipFill>
        <p:spPr bwMode="auto">
          <a:xfrm>
            <a:off x="571471" y="214290"/>
            <a:ext cx="4174615" cy="2576520"/>
          </a:xfrm>
          <a:prstGeom prst="rect">
            <a:avLst/>
          </a:prstGeom>
          <a:noFill/>
        </p:spPr>
      </p:pic>
      <p:pic>
        <p:nvPicPr>
          <p:cNvPr id="6" name="Picture 2" descr="E:\Ерёмченко\отсканированные документы\Рисунок (12).jpg"/>
          <p:cNvPicPr>
            <a:picLocks noChangeAspect="1" noChangeArrowheads="1"/>
          </p:cNvPicPr>
          <p:nvPr/>
        </p:nvPicPr>
        <p:blipFill>
          <a:blip r:embed="rId5"/>
          <a:srcRect/>
          <a:stretch>
            <a:fillRect/>
          </a:stretch>
        </p:blipFill>
        <p:spPr bwMode="auto">
          <a:xfrm>
            <a:off x="4643438" y="4338025"/>
            <a:ext cx="4217531" cy="2519975"/>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214290"/>
            <a:ext cx="7715304" cy="1357322"/>
          </a:xfrm>
        </p:spPr>
        <p:txBody>
          <a:bodyPr>
            <a:noAutofit/>
          </a:bodyPr>
          <a:lstStyle/>
          <a:p>
            <a:pPr algn="ctr"/>
            <a:r>
              <a:rPr lang="ru-RU" sz="1600" dirty="0" smtClean="0">
                <a:solidFill>
                  <a:srgbClr val="7030A0"/>
                </a:solidFill>
              </a:rPr>
              <a:t>Из пришедших педагогов  в 1988 году на станцию  юных  туристов, </a:t>
            </a:r>
            <a:r>
              <a:rPr lang="ru-RU" sz="1600" dirty="0" err="1" smtClean="0">
                <a:solidFill>
                  <a:srgbClr val="7030A0"/>
                </a:solidFill>
              </a:rPr>
              <a:t>имевщих</a:t>
            </a:r>
            <a:r>
              <a:rPr lang="ru-RU" sz="1600" dirty="0" smtClean="0">
                <a:solidFill>
                  <a:srgbClr val="7030A0"/>
                </a:solidFill>
              </a:rPr>
              <a:t>   опыт горных походов  2-3 категории сложности, осталась работать до сегодняшнего дня  </a:t>
            </a:r>
            <a:br>
              <a:rPr lang="ru-RU" sz="1600" dirty="0" smtClean="0">
                <a:solidFill>
                  <a:srgbClr val="7030A0"/>
                </a:solidFill>
              </a:rPr>
            </a:br>
            <a:r>
              <a:rPr lang="ru-RU" sz="1600" dirty="0" err="1" smtClean="0">
                <a:solidFill>
                  <a:srgbClr val="C00000"/>
                </a:solidFill>
              </a:rPr>
              <a:t>Еремченко</a:t>
            </a:r>
            <a:r>
              <a:rPr lang="ru-RU" sz="1600" dirty="0" smtClean="0">
                <a:solidFill>
                  <a:srgbClr val="C00000"/>
                </a:solidFill>
              </a:rPr>
              <a:t> Татьяна Федоровна</a:t>
            </a:r>
            <a:br>
              <a:rPr lang="ru-RU" sz="1600" dirty="0" smtClean="0">
                <a:solidFill>
                  <a:srgbClr val="C00000"/>
                </a:solidFill>
              </a:rPr>
            </a:br>
            <a:endParaRPr lang="ru-RU" sz="1600" dirty="0">
              <a:solidFill>
                <a:srgbClr val="7030A0"/>
              </a:solidFill>
            </a:endParaRPr>
          </a:p>
        </p:txBody>
      </p:sp>
      <p:pic>
        <p:nvPicPr>
          <p:cNvPr id="38915" name="Picture 3" descr="E:\Ерёмченко\отсканированные документы\Рисунок (66).jpg"/>
          <p:cNvPicPr>
            <a:picLocks noGrp="1" noChangeAspect="1" noChangeArrowheads="1"/>
          </p:cNvPicPr>
          <p:nvPr>
            <p:ph idx="1"/>
          </p:nvPr>
        </p:nvPicPr>
        <p:blipFill>
          <a:blip r:embed="rId2" cstate="print"/>
          <a:srcRect/>
          <a:stretch>
            <a:fillRect/>
          </a:stretch>
        </p:blipFill>
        <p:spPr bwMode="auto">
          <a:xfrm>
            <a:off x="428597" y="1784340"/>
            <a:ext cx="3429024" cy="2331220"/>
          </a:xfrm>
          <a:prstGeom prst="rect">
            <a:avLst/>
          </a:prstGeom>
          <a:noFill/>
        </p:spPr>
      </p:pic>
      <p:pic>
        <p:nvPicPr>
          <p:cNvPr id="38916" name="Picture 4" descr="E:\Ерёмченко\отсканированные документы\Рисунок (65).jpg"/>
          <p:cNvPicPr>
            <a:picLocks noChangeAspect="1" noChangeArrowheads="1"/>
          </p:cNvPicPr>
          <p:nvPr/>
        </p:nvPicPr>
        <p:blipFill>
          <a:blip r:embed="rId3" cstate="print"/>
          <a:srcRect/>
          <a:stretch>
            <a:fillRect/>
          </a:stretch>
        </p:blipFill>
        <p:spPr bwMode="auto">
          <a:xfrm>
            <a:off x="5500662" y="2928934"/>
            <a:ext cx="3643338" cy="2653544"/>
          </a:xfrm>
          <a:prstGeom prst="rect">
            <a:avLst/>
          </a:prstGeom>
          <a:noFill/>
        </p:spPr>
      </p:pic>
      <p:pic>
        <p:nvPicPr>
          <p:cNvPr id="38917" name="Picture 5" descr="E:\Ерёмченко\отсканированные документы\Рисунок (67).jpg"/>
          <p:cNvPicPr>
            <a:picLocks noChangeAspect="1" noChangeArrowheads="1"/>
          </p:cNvPicPr>
          <p:nvPr/>
        </p:nvPicPr>
        <p:blipFill>
          <a:blip r:embed="rId4" cstate="print"/>
          <a:srcRect/>
          <a:stretch>
            <a:fillRect/>
          </a:stretch>
        </p:blipFill>
        <p:spPr bwMode="auto">
          <a:xfrm>
            <a:off x="357158" y="4286256"/>
            <a:ext cx="3136944" cy="2244724"/>
          </a:xfrm>
          <a:prstGeom prst="rect">
            <a:avLst/>
          </a:prstGeom>
          <a:noFill/>
        </p:spPr>
      </p:pic>
      <p:pic>
        <p:nvPicPr>
          <p:cNvPr id="38918" name="Picture 6" descr="E:\Ерёмченко\фото 11.01.2013\17.jpeg"/>
          <p:cNvPicPr>
            <a:picLocks noChangeAspect="1" noChangeArrowheads="1"/>
          </p:cNvPicPr>
          <p:nvPr/>
        </p:nvPicPr>
        <p:blipFill>
          <a:blip r:embed="rId5" cstate="print"/>
          <a:srcRect/>
          <a:stretch>
            <a:fillRect/>
          </a:stretch>
        </p:blipFill>
        <p:spPr bwMode="auto">
          <a:xfrm>
            <a:off x="3786182" y="1643050"/>
            <a:ext cx="2783679" cy="1851659"/>
          </a:xfrm>
          <a:prstGeom prst="rect">
            <a:avLst/>
          </a:prstGeom>
          <a:noFill/>
        </p:spPr>
      </p:pic>
      <p:pic>
        <p:nvPicPr>
          <p:cNvPr id="14338" name="Picture 2" descr="E:\Ерёмченко\фото Еремченко\Восхождение 2010\IMG_3273.JPG"/>
          <p:cNvPicPr>
            <a:picLocks noChangeAspect="1" noChangeArrowheads="1"/>
          </p:cNvPicPr>
          <p:nvPr/>
        </p:nvPicPr>
        <p:blipFill>
          <a:blip r:embed="rId6" cstate="print"/>
          <a:srcRect/>
          <a:stretch>
            <a:fillRect/>
          </a:stretch>
        </p:blipFill>
        <p:spPr bwMode="auto">
          <a:xfrm>
            <a:off x="3357554" y="4214818"/>
            <a:ext cx="2785238" cy="2089096"/>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1989 год!</a:t>
            </a:r>
            <a:endParaRPr lang="ru-RU" dirty="0"/>
          </a:p>
        </p:txBody>
      </p:sp>
      <p:sp>
        <p:nvSpPr>
          <p:cNvPr id="3" name="Содержимое 2"/>
          <p:cNvSpPr>
            <a:spLocks noGrp="1"/>
          </p:cNvSpPr>
          <p:nvPr>
            <p:ph idx="1"/>
          </p:nvPr>
        </p:nvSpPr>
        <p:spPr/>
        <p:txBody>
          <a:bodyPr>
            <a:normAutofit lnSpcReduction="10000"/>
          </a:bodyPr>
          <a:lstStyle/>
          <a:p>
            <a:r>
              <a:rPr lang="ru-RU" b="1" i="1" dirty="0" smtClean="0">
                <a:solidFill>
                  <a:srgbClr val="7030A0"/>
                </a:solidFill>
              </a:rPr>
              <a:t>Год 1989 – </a:t>
            </a:r>
            <a:r>
              <a:rPr lang="ru-RU" dirty="0" smtClean="0">
                <a:solidFill>
                  <a:srgbClr val="7030A0"/>
                </a:solidFill>
              </a:rPr>
              <a:t>на весенних каникулах состоялся массовый поход 3 степени по Пшаде, в котором приняли участие более 100 человек.</a:t>
            </a:r>
            <a:endParaRPr lang="ru-RU" b="1" i="1" dirty="0" smtClean="0">
              <a:solidFill>
                <a:srgbClr val="7030A0"/>
              </a:solidFill>
            </a:endParaRPr>
          </a:p>
          <a:p>
            <a:r>
              <a:rPr lang="ru-RU" b="1" i="1" dirty="0" smtClean="0">
                <a:solidFill>
                  <a:schemeClr val="accent1"/>
                </a:solidFill>
              </a:rPr>
              <a:t>1989 год - шесть</a:t>
            </a:r>
            <a:r>
              <a:rPr lang="ru-RU" b="1" dirty="0" smtClean="0">
                <a:solidFill>
                  <a:schemeClr val="accent1"/>
                </a:solidFill>
              </a:rPr>
              <a:t> </a:t>
            </a:r>
            <a:r>
              <a:rPr lang="ru-RU" dirty="0" smtClean="0">
                <a:solidFill>
                  <a:schemeClr val="accent1"/>
                </a:solidFill>
              </a:rPr>
              <a:t>воспитанников  станции юных туристов г. Невинномысска с  </a:t>
            </a:r>
            <a:r>
              <a:rPr lang="ru-RU" i="1" dirty="0" smtClean="0">
                <a:solidFill>
                  <a:schemeClr val="accent1"/>
                </a:solidFill>
              </a:rPr>
              <a:t>педагогом Александром Геннадьевичем Богатырем </a:t>
            </a:r>
            <a:r>
              <a:rPr lang="ru-RU" dirty="0" smtClean="0">
                <a:solidFill>
                  <a:schemeClr val="accent1"/>
                </a:solidFill>
              </a:rPr>
              <a:t>приняли </a:t>
            </a:r>
            <a:r>
              <a:rPr lang="ru-RU" b="1" dirty="0" smtClean="0">
                <a:solidFill>
                  <a:schemeClr val="accent1"/>
                </a:solidFill>
              </a:rPr>
              <a:t>участие во Всесоюзной экспедиции «Вахта Памяти», </a:t>
            </a:r>
            <a:r>
              <a:rPr lang="ru-RU" dirty="0" smtClean="0">
                <a:solidFill>
                  <a:schemeClr val="accent1"/>
                </a:solidFill>
              </a:rPr>
              <a:t>которая проходила  в мае в Новгородской области у деревни Мясной Бор, в так называемой Долине смерти.</a:t>
            </a:r>
          </a:p>
          <a:p>
            <a:endParaRPr lang="ru-RU"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85728"/>
            <a:ext cx="7239000" cy="1143000"/>
          </a:xfrm>
        </p:spPr>
        <p:txBody>
          <a:bodyPr>
            <a:normAutofit fontScale="90000"/>
          </a:bodyPr>
          <a:lstStyle/>
          <a:p>
            <a:pPr algn="ct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Вахта Памяти – 1989 год</a:t>
            </a:r>
            <a:br>
              <a:rPr lang="ru-RU" dirty="0" smtClean="0"/>
            </a:br>
            <a:r>
              <a:rPr lang="ru-RU" sz="2700" dirty="0" smtClean="0">
                <a:solidFill>
                  <a:srgbClr val="7030A0"/>
                </a:solidFill>
              </a:rPr>
              <a:t>Раскопки в деревне Мясной Бор Новгородской области.</a:t>
            </a:r>
            <a:endParaRPr lang="ru-RU" sz="2700" dirty="0">
              <a:solidFill>
                <a:srgbClr val="7030A0"/>
              </a:solidFill>
            </a:endParaRPr>
          </a:p>
        </p:txBody>
      </p:sp>
      <p:pic>
        <p:nvPicPr>
          <p:cNvPr id="14338" name="Picture 2" descr="E:\Ерёмченко\ФОТО РАСКОПКИ\Вахта пямяти\фото2.jpeg"/>
          <p:cNvPicPr>
            <a:picLocks noGrp="1" noChangeAspect="1" noChangeArrowheads="1"/>
          </p:cNvPicPr>
          <p:nvPr>
            <p:ph idx="1"/>
          </p:nvPr>
        </p:nvPicPr>
        <p:blipFill>
          <a:blip r:embed="rId2"/>
          <a:srcRect/>
          <a:stretch>
            <a:fillRect/>
          </a:stretch>
        </p:blipFill>
        <p:spPr bwMode="auto">
          <a:xfrm>
            <a:off x="785786" y="1857364"/>
            <a:ext cx="3199095" cy="4466450"/>
          </a:xfrm>
          <a:prstGeom prst="rect">
            <a:avLst/>
          </a:prstGeom>
          <a:noFill/>
        </p:spPr>
      </p:pic>
      <p:pic>
        <p:nvPicPr>
          <p:cNvPr id="14339" name="Picture 3" descr="E:\Ерёмченко\ФОТО РАСКОПКИ\Вахта пямяти\фото1.jpeg"/>
          <p:cNvPicPr>
            <a:picLocks noChangeAspect="1" noChangeArrowheads="1"/>
          </p:cNvPicPr>
          <p:nvPr/>
        </p:nvPicPr>
        <p:blipFill>
          <a:blip r:embed="rId3"/>
          <a:srcRect/>
          <a:stretch>
            <a:fillRect/>
          </a:stretch>
        </p:blipFill>
        <p:spPr bwMode="auto">
          <a:xfrm>
            <a:off x="4786314" y="1714488"/>
            <a:ext cx="3143272" cy="4546202"/>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320040"/>
            <a:ext cx="2857520" cy="2323142"/>
          </a:xfrm>
        </p:spPr>
        <p:txBody>
          <a:bodyPr>
            <a:normAutofit fontScale="90000"/>
          </a:bodyPr>
          <a:lstStyle/>
          <a:p>
            <a:r>
              <a:rPr lang="ru-RU" sz="2000" dirty="0" smtClean="0">
                <a:solidFill>
                  <a:srgbClr val="7030A0"/>
                </a:solidFill>
              </a:rPr>
              <a:t>Захоронение останков воинов 2 ударной, 52 и 59 армий, извлеченных из грунта в болотах Новгородской области</a:t>
            </a:r>
            <a:endParaRPr lang="ru-RU" sz="2000" dirty="0">
              <a:solidFill>
                <a:srgbClr val="7030A0"/>
              </a:solidFill>
            </a:endParaRPr>
          </a:p>
        </p:txBody>
      </p:sp>
      <p:pic>
        <p:nvPicPr>
          <p:cNvPr id="15363" name="Picture 3" descr="E:\Ерёмченко\ФОТО РАСКОПКИ\Вахта пямяти\фото4.jpeg"/>
          <p:cNvPicPr>
            <a:picLocks noGrp="1" noChangeAspect="1" noChangeArrowheads="1"/>
          </p:cNvPicPr>
          <p:nvPr>
            <p:ph idx="1"/>
          </p:nvPr>
        </p:nvPicPr>
        <p:blipFill>
          <a:blip r:embed="rId2"/>
          <a:srcRect/>
          <a:stretch>
            <a:fillRect/>
          </a:stretch>
        </p:blipFill>
        <p:spPr bwMode="auto">
          <a:xfrm>
            <a:off x="3357554" y="357166"/>
            <a:ext cx="4943788" cy="3077508"/>
          </a:xfrm>
          <a:prstGeom prst="rect">
            <a:avLst/>
          </a:prstGeom>
          <a:noFill/>
        </p:spPr>
      </p:pic>
      <p:pic>
        <p:nvPicPr>
          <p:cNvPr id="15364" name="Picture 4" descr="E:\Ерёмченко\ФОТО РАСКОПКИ\Вахта пямяти\фото6.jpeg"/>
          <p:cNvPicPr>
            <a:picLocks noChangeAspect="1" noChangeArrowheads="1"/>
          </p:cNvPicPr>
          <p:nvPr/>
        </p:nvPicPr>
        <p:blipFill>
          <a:blip r:embed="rId3"/>
          <a:srcRect/>
          <a:stretch>
            <a:fillRect/>
          </a:stretch>
        </p:blipFill>
        <p:spPr bwMode="auto">
          <a:xfrm>
            <a:off x="0" y="2955319"/>
            <a:ext cx="4500562" cy="3404233"/>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1990 год!</a:t>
            </a:r>
            <a:endParaRPr lang="ru-RU" dirty="0"/>
          </a:p>
        </p:txBody>
      </p:sp>
      <p:sp>
        <p:nvSpPr>
          <p:cNvPr id="3" name="Содержимое 2"/>
          <p:cNvSpPr>
            <a:spLocks noGrp="1"/>
          </p:cNvSpPr>
          <p:nvPr>
            <p:ph idx="1"/>
          </p:nvPr>
        </p:nvSpPr>
        <p:spPr/>
        <p:txBody>
          <a:bodyPr>
            <a:normAutofit fontScale="92500"/>
          </a:bodyPr>
          <a:lstStyle/>
          <a:p>
            <a:r>
              <a:rPr lang="ru-RU" b="1" i="1" dirty="0" smtClean="0"/>
              <a:t>:  Год 1990 –</a:t>
            </a:r>
            <a:r>
              <a:rPr lang="ru-RU" b="1" i="1" dirty="0" err="1" smtClean="0"/>
              <a:t>ый</a:t>
            </a:r>
            <a:r>
              <a:rPr lang="ru-RU" b="1" i="1" dirty="0" smtClean="0"/>
              <a:t>!</a:t>
            </a:r>
            <a:r>
              <a:rPr lang="ru-RU" dirty="0" smtClean="0"/>
              <a:t> Одним из запомнившихся интересных походов был поход 2-й категории  сложности по Алтаю, в нем приняли участие наши воспитанники с руководителями кружков и методистами: Суховым В.Ю., Богатырем А.Г, Козуб Е.Н., </a:t>
            </a:r>
            <a:r>
              <a:rPr lang="ru-RU" dirty="0" err="1" smtClean="0"/>
              <a:t>Альмухамедовым</a:t>
            </a:r>
            <a:r>
              <a:rPr lang="ru-RU" dirty="0" smtClean="0"/>
              <a:t> С.В.</a:t>
            </a:r>
          </a:p>
          <a:p>
            <a:r>
              <a:rPr lang="ru-RU" dirty="0" smtClean="0"/>
              <a:t>Работа школы инструкторов, в которой обучалось более 20 человек. В основном, это были </a:t>
            </a:r>
            <a:r>
              <a:rPr lang="ru-RU" dirty="0" err="1" smtClean="0"/>
              <a:t>турорганизаторы</a:t>
            </a:r>
            <a:r>
              <a:rPr lang="ru-RU" dirty="0" smtClean="0"/>
              <a:t> школ, профтехучилищ, техникумов.</a:t>
            </a:r>
          </a:p>
          <a:p>
            <a:r>
              <a:rPr lang="ru-RU" dirty="0" smtClean="0"/>
              <a:t>Рождение семьи </a:t>
            </a:r>
            <a:r>
              <a:rPr lang="ru-RU" dirty="0" err="1" smtClean="0"/>
              <a:t>Альмухамедовых</a:t>
            </a:r>
            <a:r>
              <a:rPr lang="ru-RU" dirty="0" smtClean="0"/>
              <a:t>: Татьяна и Сергей поженились, благодаря туризму </a:t>
            </a:r>
          </a:p>
          <a:p>
            <a:endParaRPr lang="ru-RU"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5008" y="320040"/>
            <a:ext cx="1981192" cy="3251836"/>
          </a:xfrm>
        </p:spPr>
        <p:txBody>
          <a:bodyPr>
            <a:normAutofit fontScale="90000"/>
          </a:bodyPr>
          <a:lstStyle/>
          <a:p>
            <a:r>
              <a:rPr lang="ru-RU" sz="1300" dirty="0" smtClean="0"/>
              <a:t>Татьяна и Сергей </a:t>
            </a:r>
            <a:br>
              <a:rPr lang="ru-RU" sz="1300" dirty="0" smtClean="0"/>
            </a:br>
            <a:r>
              <a:rPr lang="ru-RU" sz="1300" dirty="0" smtClean="0">
                <a:solidFill>
                  <a:srgbClr val="7030A0"/>
                </a:solidFill>
              </a:rPr>
              <a:t>(на фото вверху).</a:t>
            </a:r>
            <a:br>
              <a:rPr lang="ru-RU" sz="1300" dirty="0" smtClean="0">
                <a:solidFill>
                  <a:srgbClr val="7030A0"/>
                </a:solidFill>
              </a:rPr>
            </a:br>
            <a:r>
              <a:rPr lang="ru-RU" sz="1300" dirty="0" smtClean="0">
                <a:solidFill>
                  <a:srgbClr val="7030A0"/>
                </a:solidFill>
              </a:rPr>
              <a:t/>
            </a:r>
            <a:br>
              <a:rPr lang="ru-RU" sz="1300" dirty="0" smtClean="0">
                <a:solidFill>
                  <a:srgbClr val="7030A0"/>
                </a:solidFill>
              </a:rPr>
            </a:br>
            <a:r>
              <a:rPr lang="ru-RU" sz="1300" dirty="0" smtClean="0"/>
              <a:t>Сергей тренирует команду </a:t>
            </a:r>
            <a:r>
              <a:rPr lang="ru-RU" sz="1300" dirty="0" smtClean="0">
                <a:solidFill>
                  <a:srgbClr val="7030A0"/>
                </a:solidFill>
              </a:rPr>
              <a:t/>
            </a:r>
            <a:br>
              <a:rPr lang="ru-RU" sz="1300" dirty="0" smtClean="0">
                <a:solidFill>
                  <a:srgbClr val="7030A0"/>
                </a:solidFill>
              </a:rPr>
            </a:br>
            <a:r>
              <a:rPr lang="ru-RU" sz="1300" dirty="0" smtClean="0">
                <a:solidFill>
                  <a:srgbClr val="7030A0"/>
                </a:solidFill>
              </a:rPr>
              <a:t>(На фото внизу справа)</a:t>
            </a:r>
            <a:br>
              <a:rPr lang="ru-RU" sz="1300" dirty="0" smtClean="0">
                <a:solidFill>
                  <a:srgbClr val="7030A0"/>
                </a:solidFill>
              </a:rPr>
            </a:br>
            <a:r>
              <a:rPr lang="ru-RU" sz="1300" dirty="0" smtClean="0">
                <a:solidFill>
                  <a:srgbClr val="7030A0"/>
                </a:solidFill>
              </a:rPr>
              <a:t/>
            </a:r>
            <a:br>
              <a:rPr lang="ru-RU" sz="1300" dirty="0" smtClean="0">
                <a:solidFill>
                  <a:srgbClr val="7030A0"/>
                </a:solidFill>
              </a:rPr>
            </a:br>
            <a:r>
              <a:rPr lang="ru-RU" sz="1300" dirty="0" smtClean="0">
                <a:solidFill>
                  <a:srgbClr val="7030A0"/>
                </a:solidFill>
              </a:rPr>
              <a:t>Внизу слева на снимке Сергей со своими дочерьми-двойняшками</a:t>
            </a:r>
            <a:r>
              <a:rPr lang="ru-RU" sz="1300" dirty="0" smtClean="0"/>
              <a:t/>
            </a:r>
            <a:br>
              <a:rPr lang="ru-RU" sz="1300" dirty="0" smtClean="0"/>
            </a:br>
            <a:r>
              <a:rPr lang="ru-RU" sz="2000" dirty="0" smtClean="0"/>
              <a:t/>
            </a:r>
            <a:br>
              <a:rPr lang="ru-RU" sz="2000" dirty="0" smtClean="0"/>
            </a:br>
            <a:r>
              <a:rPr lang="ru-RU" sz="2000" dirty="0" smtClean="0"/>
              <a:t/>
            </a:r>
            <a:br>
              <a:rPr lang="ru-RU" sz="2000" dirty="0" smtClean="0"/>
            </a:br>
            <a:r>
              <a:rPr lang="ru-RU" sz="2000" dirty="0" smtClean="0"/>
              <a:t/>
            </a:r>
            <a:br>
              <a:rPr lang="ru-RU" sz="2000" dirty="0" smtClean="0"/>
            </a:br>
            <a:endParaRPr lang="ru-RU" sz="2000" dirty="0"/>
          </a:p>
        </p:txBody>
      </p:sp>
      <p:pic>
        <p:nvPicPr>
          <p:cNvPr id="43010" name="Picture 2" descr="E:\Ерёмченко\фото 11.01.2013\16.jpeg"/>
          <p:cNvPicPr>
            <a:picLocks noChangeAspect="1" noChangeArrowheads="1"/>
          </p:cNvPicPr>
          <p:nvPr/>
        </p:nvPicPr>
        <p:blipFill>
          <a:blip r:embed="rId2"/>
          <a:srcRect/>
          <a:stretch>
            <a:fillRect/>
          </a:stretch>
        </p:blipFill>
        <p:spPr bwMode="auto">
          <a:xfrm>
            <a:off x="3143240" y="3143248"/>
            <a:ext cx="5362604" cy="3519209"/>
          </a:xfrm>
          <a:prstGeom prst="rect">
            <a:avLst/>
          </a:prstGeom>
          <a:noFill/>
        </p:spPr>
      </p:pic>
      <p:pic>
        <p:nvPicPr>
          <p:cNvPr id="43011" name="Picture 3" descr="E:\Ерёмченко\фото 11.01.2013\12.jpeg"/>
          <p:cNvPicPr>
            <a:picLocks noGrp="1" noChangeAspect="1" noChangeArrowheads="1"/>
          </p:cNvPicPr>
          <p:nvPr>
            <p:ph idx="1"/>
          </p:nvPr>
        </p:nvPicPr>
        <p:blipFill>
          <a:blip r:embed="rId3"/>
          <a:srcRect/>
          <a:stretch>
            <a:fillRect/>
          </a:stretch>
        </p:blipFill>
        <p:spPr bwMode="auto">
          <a:xfrm>
            <a:off x="0" y="0"/>
            <a:ext cx="5669280" cy="3621024"/>
          </a:xfrm>
          <a:prstGeom prst="rect">
            <a:avLst/>
          </a:prstGeom>
          <a:noFill/>
        </p:spPr>
      </p:pic>
      <p:pic>
        <p:nvPicPr>
          <p:cNvPr id="5122" name="Picture 2" descr="C:\Documents and Settings\Администратор\Рабочий стол\Новая папка\getImage (10.jpg"/>
          <p:cNvPicPr>
            <a:picLocks noChangeAspect="1" noChangeArrowheads="1"/>
          </p:cNvPicPr>
          <p:nvPr/>
        </p:nvPicPr>
        <p:blipFill>
          <a:blip r:embed="rId4"/>
          <a:srcRect/>
          <a:stretch>
            <a:fillRect/>
          </a:stretch>
        </p:blipFill>
        <p:spPr bwMode="auto">
          <a:xfrm>
            <a:off x="0" y="4143380"/>
            <a:ext cx="3441700" cy="22860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1680200"/>
          </a:xfrm>
        </p:spPr>
        <p:txBody>
          <a:bodyPr>
            <a:normAutofit fontScale="90000"/>
          </a:bodyPr>
          <a:lstStyle/>
          <a:p>
            <a:pPr algn="ctr"/>
            <a:r>
              <a:rPr lang="ru-RU" sz="2200" dirty="0" smtClean="0"/>
              <a:t/>
            </a:r>
            <a:br>
              <a:rPr lang="ru-RU" sz="2200" dirty="0" smtClean="0"/>
            </a:br>
            <a:r>
              <a:rPr lang="ru-RU" sz="2200" dirty="0" smtClean="0">
                <a:solidFill>
                  <a:srgbClr val="C00000"/>
                </a:solidFill>
              </a:rPr>
              <a:t>Татьяна Альмухамедова, </a:t>
            </a:r>
            <a:r>
              <a:rPr lang="ru-RU" sz="1800" dirty="0" smtClean="0">
                <a:solidFill>
                  <a:srgbClr val="7030A0"/>
                </a:solidFill>
              </a:rPr>
              <a:t/>
            </a:r>
            <a:br>
              <a:rPr lang="ru-RU" sz="1800" dirty="0" smtClean="0">
                <a:solidFill>
                  <a:srgbClr val="7030A0"/>
                </a:solidFill>
              </a:rPr>
            </a:br>
            <a:r>
              <a:rPr lang="ru-RU" sz="1800" dirty="0" smtClean="0">
                <a:solidFill>
                  <a:srgbClr val="7030A0"/>
                </a:solidFill>
              </a:rPr>
              <a:t>учитель математики МБОУ СОШ №20 до сегодняшнего дня передает туристский опыт своим воспитанникам, которые неоднократно становились призерами туристских соревнований</a:t>
            </a:r>
            <a:endParaRPr lang="ru-RU" sz="1800" dirty="0">
              <a:solidFill>
                <a:srgbClr val="7030A0"/>
              </a:solidFill>
            </a:endParaRPr>
          </a:p>
        </p:txBody>
      </p:sp>
      <p:pic>
        <p:nvPicPr>
          <p:cNvPr id="26626" name="Picture 2" descr="F:\Праздник туризма 2009\DSC08750.JPG"/>
          <p:cNvPicPr>
            <a:picLocks noGrp="1" noChangeAspect="1" noChangeArrowheads="1"/>
          </p:cNvPicPr>
          <p:nvPr>
            <p:ph idx="1"/>
          </p:nvPr>
        </p:nvPicPr>
        <p:blipFill>
          <a:blip r:embed="rId2" cstate="print"/>
          <a:srcRect/>
          <a:stretch>
            <a:fillRect/>
          </a:stretch>
        </p:blipFill>
        <p:spPr bwMode="auto">
          <a:xfrm>
            <a:off x="0" y="2143116"/>
            <a:ext cx="4893740" cy="3670305"/>
          </a:xfrm>
          <a:prstGeom prst="rect">
            <a:avLst/>
          </a:prstGeom>
          <a:noFill/>
        </p:spPr>
      </p:pic>
      <p:pic>
        <p:nvPicPr>
          <p:cNvPr id="18434" name="Picture 2" descr="E:\Ерёмченко\фото к юбилею\2.jpeg"/>
          <p:cNvPicPr>
            <a:picLocks noChangeAspect="1" noChangeArrowheads="1"/>
          </p:cNvPicPr>
          <p:nvPr/>
        </p:nvPicPr>
        <p:blipFill>
          <a:blip r:embed="rId3" cstate="print"/>
          <a:srcRect/>
          <a:stretch>
            <a:fillRect/>
          </a:stretch>
        </p:blipFill>
        <p:spPr bwMode="auto">
          <a:xfrm>
            <a:off x="4688950" y="3271051"/>
            <a:ext cx="4097892" cy="3105668"/>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85728"/>
            <a:ext cx="7239000" cy="1143000"/>
          </a:xfrm>
        </p:spPr>
        <p:txBody>
          <a:bodyPr>
            <a:normAutofit/>
          </a:bodyPr>
          <a:lstStyle/>
          <a:p>
            <a:r>
              <a:rPr lang="ru-RU" sz="1400" dirty="0" smtClean="0"/>
              <a:t>На снимке воспитанники Альмухамедова Сергея Владимировича и Сухова Владимира. Среди них </a:t>
            </a:r>
            <a:r>
              <a:rPr lang="ru-RU" sz="1800" dirty="0" smtClean="0">
                <a:solidFill>
                  <a:srgbClr val="7030A0"/>
                </a:solidFill>
              </a:rPr>
              <a:t>Эдик </a:t>
            </a:r>
            <a:r>
              <a:rPr lang="ru-RU" sz="1800" dirty="0" err="1" smtClean="0">
                <a:solidFill>
                  <a:srgbClr val="7030A0"/>
                </a:solidFill>
              </a:rPr>
              <a:t>Скрипник</a:t>
            </a:r>
            <a:r>
              <a:rPr lang="ru-RU" sz="1800" dirty="0" smtClean="0">
                <a:solidFill>
                  <a:srgbClr val="7030A0"/>
                </a:solidFill>
              </a:rPr>
              <a:t> </a:t>
            </a:r>
            <a:r>
              <a:rPr lang="ru-RU" sz="1400" dirty="0" smtClean="0"/>
              <a:t>(слева), </a:t>
            </a:r>
            <a:r>
              <a:rPr lang="ru-RU" sz="1800" dirty="0" smtClean="0">
                <a:solidFill>
                  <a:srgbClr val="7030A0"/>
                </a:solidFill>
              </a:rPr>
              <a:t>Алексей Сорокин</a:t>
            </a:r>
            <a:r>
              <a:rPr lang="ru-RU" sz="1400" dirty="0" smtClean="0"/>
              <a:t> (справа второй), которые создадут в будущем  туристские семьи с  педагогами –совместителями </a:t>
            </a:r>
            <a:r>
              <a:rPr lang="ru-RU" sz="1400" dirty="0" err="1" smtClean="0"/>
              <a:t>ЦДЮТэ</a:t>
            </a:r>
            <a:r>
              <a:rPr lang="ru-RU" sz="1400" dirty="0" smtClean="0"/>
              <a:t> .</a:t>
            </a:r>
            <a:endParaRPr lang="ru-RU" sz="1400" dirty="0"/>
          </a:p>
        </p:txBody>
      </p:sp>
      <p:pic>
        <p:nvPicPr>
          <p:cNvPr id="2050" name="Picture 2" descr="E:\Ерёмченко\отсканированные документы\Рисунок (69).jpg"/>
          <p:cNvPicPr>
            <a:picLocks noGrp="1" noChangeAspect="1" noChangeArrowheads="1"/>
          </p:cNvPicPr>
          <p:nvPr>
            <p:ph idx="1"/>
          </p:nvPr>
        </p:nvPicPr>
        <p:blipFill>
          <a:blip r:embed="rId2"/>
          <a:srcRect/>
          <a:stretch>
            <a:fillRect/>
          </a:stretch>
        </p:blipFill>
        <p:spPr bwMode="auto">
          <a:xfrm>
            <a:off x="1255776" y="2172240"/>
            <a:ext cx="5641848" cy="3721608"/>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43504" y="320040"/>
            <a:ext cx="2552696" cy="2894646"/>
          </a:xfrm>
        </p:spPr>
        <p:txBody>
          <a:bodyPr>
            <a:normAutofit fontScale="90000"/>
          </a:bodyPr>
          <a:lstStyle/>
          <a:p>
            <a:pPr algn="ctr"/>
            <a:r>
              <a:rPr lang="ru-RU" sz="2000" dirty="0" smtClean="0">
                <a:solidFill>
                  <a:srgbClr val="7030A0"/>
                </a:solidFill>
              </a:rPr>
              <a:t>Света </a:t>
            </a:r>
            <a:r>
              <a:rPr lang="ru-RU" sz="2000" dirty="0" smtClean="0"/>
              <a:t>Кравченко теперь </a:t>
            </a:r>
            <a:r>
              <a:rPr lang="ru-RU" sz="2000" dirty="0" err="1" smtClean="0">
                <a:solidFill>
                  <a:srgbClr val="7030A0"/>
                </a:solidFill>
              </a:rPr>
              <a:t>Скрипник</a:t>
            </a:r>
            <a:r>
              <a:rPr lang="ru-RU" sz="2000" dirty="0" smtClean="0"/>
              <a:t>, </a:t>
            </a:r>
            <a:r>
              <a:rPr lang="ru-RU" sz="2000" dirty="0" smtClean="0">
                <a:solidFill>
                  <a:srgbClr val="7030A0"/>
                </a:solidFill>
              </a:rPr>
              <a:t>Елена</a:t>
            </a:r>
            <a:r>
              <a:rPr lang="ru-RU" sz="2000" dirty="0" smtClean="0"/>
              <a:t> </a:t>
            </a:r>
            <a:r>
              <a:rPr lang="ru-RU" sz="2000" dirty="0" err="1" smtClean="0"/>
              <a:t>Роканиди</a:t>
            </a:r>
            <a:r>
              <a:rPr lang="ru-RU" sz="2000" dirty="0" smtClean="0"/>
              <a:t> – теперь </a:t>
            </a:r>
            <a:r>
              <a:rPr lang="ru-RU" sz="2000" dirty="0" smtClean="0">
                <a:solidFill>
                  <a:srgbClr val="7030A0"/>
                </a:solidFill>
              </a:rPr>
              <a:t>Сорокина</a:t>
            </a:r>
            <a:br>
              <a:rPr lang="ru-RU" sz="2000" dirty="0" smtClean="0">
                <a:solidFill>
                  <a:srgbClr val="7030A0"/>
                </a:solidFill>
              </a:rPr>
            </a:br>
            <a:r>
              <a:rPr lang="ru-RU" sz="1600" dirty="0" smtClean="0">
                <a:solidFill>
                  <a:srgbClr val="7030A0"/>
                </a:solidFill>
              </a:rPr>
              <a:t>Света и Елена – много лет были педагогами –совместителями. Теперь Света – педагогический работник Центра, а Елена преподает в НГГТИ. Она  доцент .</a:t>
            </a:r>
            <a:br>
              <a:rPr lang="ru-RU" sz="1600" dirty="0" smtClean="0">
                <a:solidFill>
                  <a:srgbClr val="7030A0"/>
                </a:solidFill>
              </a:rPr>
            </a:br>
            <a:endParaRPr lang="ru-RU" sz="1600" dirty="0">
              <a:solidFill>
                <a:srgbClr val="7030A0"/>
              </a:solidFill>
            </a:endParaRPr>
          </a:p>
        </p:txBody>
      </p:sp>
      <p:pic>
        <p:nvPicPr>
          <p:cNvPr id="5" name="Picture 2" descr="F:\восхождение на М.седло\DSC07494.JPG"/>
          <p:cNvPicPr>
            <a:picLocks noChangeAspect="1" noChangeArrowheads="1"/>
          </p:cNvPicPr>
          <p:nvPr/>
        </p:nvPicPr>
        <p:blipFill>
          <a:blip r:embed="rId2" cstate="print"/>
          <a:srcRect/>
          <a:stretch>
            <a:fillRect/>
          </a:stretch>
        </p:blipFill>
        <p:spPr bwMode="auto">
          <a:xfrm>
            <a:off x="2571736" y="3071810"/>
            <a:ext cx="4703239" cy="3527429"/>
          </a:xfrm>
          <a:prstGeom prst="rect">
            <a:avLst/>
          </a:prstGeom>
          <a:noFill/>
        </p:spPr>
      </p:pic>
      <p:pic>
        <p:nvPicPr>
          <p:cNvPr id="7" name="Picture 2" descr="F:\54 слёт Архыз-2011\IMG_0097.JPG"/>
          <p:cNvPicPr>
            <a:picLocks noGrp="1" noChangeAspect="1" noChangeArrowheads="1"/>
          </p:cNvPicPr>
          <p:nvPr>
            <p:ph idx="1"/>
          </p:nvPr>
        </p:nvPicPr>
        <p:blipFill>
          <a:blip r:embed="rId3" cstate="print"/>
          <a:srcRect/>
          <a:stretch>
            <a:fillRect/>
          </a:stretch>
        </p:blipFill>
        <p:spPr bwMode="auto">
          <a:xfrm>
            <a:off x="714348" y="285728"/>
            <a:ext cx="4418221" cy="3312956"/>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320040"/>
            <a:ext cx="7239000" cy="2323142"/>
          </a:xfrm>
        </p:spPr>
        <p:txBody>
          <a:bodyPr>
            <a:normAutofit/>
          </a:bodyPr>
          <a:lstStyle/>
          <a:p>
            <a:pPr algn="ctr"/>
            <a:r>
              <a:rPr lang="ru-RU" sz="3600" i="1" dirty="0" smtClean="0"/>
              <a:t>Год 1983-й! – </a:t>
            </a:r>
            <a:br>
              <a:rPr lang="ru-RU" sz="3600" i="1" dirty="0" smtClean="0"/>
            </a:br>
            <a:r>
              <a:rPr lang="ru-RU" sz="3600" i="1" dirty="0" smtClean="0"/>
              <a:t>Год образования турбазы ГОРОНО</a:t>
            </a:r>
            <a:r>
              <a:rPr lang="ru-RU" i="1" dirty="0" smtClean="0"/>
              <a:t>.</a:t>
            </a:r>
            <a:r>
              <a:rPr lang="ru-RU" dirty="0" smtClean="0"/>
              <a:t/>
            </a:r>
            <a:br>
              <a:rPr lang="ru-RU" dirty="0" smtClean="0"/>
            </a:br>
            <a:endParaRPr lang="ru-RU" dirty="0"/>
          </a:p>
        </p:txBody>
      </p:sp>
      <p:sp>
        <p:nvSpPr>
          <p:cNvPr id="5" name="Содержимое 4"/>
          <p:cNvSpPr>
            <a:spLocks noGrp="1"/>
          </p:cNvSpPr>
          <p:nvPr>
            <p:ph idx="1"/>
          </p:nvPr>
        </p:nvSpPr>
        <p:spPr/>
        <p:txBody>
          <a:bodyPr/>
          <a:lstStyle/>
          <a:p>
            <a:endParaRPr lang="ru-RU" dirty="0" smtClean="0"/>
          </a:p>
          <a:p>
            <a:pPr>
              <a:buNone/>
            </a:pPr>
            <a:endParaRPr lang="ru-RU" dirty="0" smtClean="0"/>
          </a:p>
          <a:p>
            <a:r>
              <a:rPr lang="ru-RU" i="1" dirty="0" smtClean="0">
                <a:solidFill>
                  <a:srgbClr val="C00000"/>
                </a:solidFill>
              </a:rPr>
              <a:t>приказ </a:t>
            </a:r>
            <a:r>
              <a:rPr lang="ru-RU" i="1" dirty="0" err="1" smtClean="0">
                <a:solidFill>
                  <a:srgbClr val="C00000"/>
                </a:solidFill>
              </a:rPr>
              <a:t>Невинномысского</a:t>
            </a:r>
            <a:r>
              <a:rPr lang="ru-RU" i="1" dirty="0" smtClean="0">
                <a:solidFill>
                  <a:srgbClr val="C00000"/>
                </a:solidFill>
              </a:rPr>
              <a:t> городского отдела народного образования № 1 –а от 01.01.1983 г. о реорганизации турбазы при городском Доме пионеров в детскую турбазу </a:t>
            </a:r>
            <a:r>
              <a:rPr lang="ru-RU" i="1" dirty="0" err="1" smtClean="0">
                <a:solidFill>
                  <a:srgbClr val="C00000"/>
                </a:solidFill>
              </a:rPr>
              <a:t>гороно</a:t>
            </a:r>
            <a:r>
              <a:rPr lang="ru-RU" i="1" dirty="0" smtClean="0">
                <a:solidFill>
                  <a:srgbClr val="C00000"/>
                </a:solidFill>
              </a:rPr>
              <a:t>. </a:t>
            </a:r>
          </a:p>
          <a:p>
            <a:r>
              <a:rPr lang="ru-RU" dirty="0" smtClean="0">
                <a:solidFill>
                  <a:srgbClr val="7030A0"/>
                </a:solidFill>
              </a:rPr>
              <a:t>Турбаза </a:t>
            </a:r>
            <a:r>
              <a:rPr lang="ru-RU" dirty="0" err="1" smtClean="0">
                <a:solidFill>
                  <a:srgbClr val="7030A0"/>
                </a:solidFill>
              </a:rPr>
              <a:t>гороно</a:t>
            </a:r>
            <a:r>
              <a:rPr lang="ru-RU" dirty="0" smtClean="0">
                <a:solidFill>
                  <a:srgbClr val="7030A0"/>
                </a:solidFill>
              </a:rPr>
              <a:t> располагается в это время на станции технического творчества </a:t>
            </a:r>
          </a:p>
          <a:p>
            <a:endParaRPr lang="ru-RU" dirty="0" smtClean="0"/>
          </a:p>
          <a:p>
            <a:endParaRPr lang="ru-RU"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248" y="320040"/>
            <a:ext cx="3409952" cy="394316"/>
          </a:xfrm>
        </p:spPr>
        <p:txBody>
          <a:bodyPr>
            <a:normAutofit fontScale="90000"/>
          </a:bodyPr>
          <a:lstStyle/>
          <a:p>
            <a:r>
              <a:rPr lang="ru-RU" sz="1600" dirty="0" smtClean="0"/>
              <a:t>Туристские семьи Сорокиных, </a:t>
            </a:r>
            <a:r>
              <a:rPr lang="ru-RU" sz="1600" dirty="0" err="1" smtClean="0"/>
              <a:t>ануровых</a:t>
            </a:r>
            <a:r>
              <a:rPr lang="ru-RU" sz="1600" dirty="0" smtClean="0"/>
              <a:t>, </a:t>
            </a:r>
            <a:r>
              <a:rPr lang="ru-RU" sz="1600" dirty="0" err="1" smtClean="0"/>
              <a:t>Скрипник</a:t>
            </a:r>
            <a:endParaRPr lang="ru-RU" sz="1600" dirty="0"/>
          </a:p>
        </p:txBody>
      </p:sp>
      <p:pic>
        <p:nvPicPr>
          <p:cNvPr id="2050" name="Picture 2" descr="C:\Documents and Settings\Администратор\Рабочий стол\Новая папка\getImage (8).jpg"/>
          <p:cNvPicPr>
            <a:picLocks noGrp="1" noChangeAspect="1" noChangeArrowheads="1"/>
          </p:cNvPicPr>
          <p:nvPr>
            <p:ph idx="1"/>
          </p:nvPr>
        </p:nvPicPr>
        <p:blipFill>
          <a:blip r:embed="rId2"/>
          <a:srcRect/>
          <a:stretch>
            <a:fillRect/>
          </a:stretch>
        </p:blipFill>
        <p:spPr bwMode="auto">
          <a:xfrm>
            <a:off x="642910" y="357166"/>
            <a:ext cx="3429000" cy="2286000"/>
          </a:xfrm>
          <a:prstGeom prst="rect">
            <a:avLst/>
          </a:prstGeom>
          <a:noFill/>
        </p:spPr>
      </p:pic>
      <p:pic>
        <p:nvPicPr>
          <p:cNvPr id="2051" name="Picture 3" descr="C:\Documents and Settings\Администратор\Рабочий стол\Новая папка\getImage (9).jpg"/>
          <p:cNvPicPr>
            <a:picLocks noChangeAspect="1" noChangeArrowheads="1"/>
          </p:cNvPicPr>
          <p:nvPr/>
        </p:nvPicPr>
        <p:blipFill>
          <a:blip r:embed="rId3"/>
          <a:srcRect/>
          <a:stretch>
            <a:fillRect/>
          </a:stretch>
        </p:blipFill>
        <p:spPr bwMode="auto">
          <a:xfrm>
            <a:off x="500034" y="2857496"/>
            <a:ext cx="2524127" cy="3786190"/>
          </a:xfrm>
          <a:prstGeom prst="rect">
            <a:avLst/>
          </a:prstGeom>
          <a:noFill/>
        </p:spPr>
      </p:pic>
      <p:pic>
        <p:nvPicPr>
          <p:cNvPr id="2052" name="Picture 4" descr="C:\Documents and Settings\Администратор\Рабочий стол\Новая папка\getImage (2).jpg"/>
          <p:cNvPicPr>
            <a:picLocks noChangeAspect="1" noChangeArrowheads="1"/>
          </p:cNvPicPr>
          <p:nvPr/>
        </p:nvPicPr>
        <p:blipFill>
          <a:blip r:embed="rId4"/>
          <a:srcRect/>
          <a:stretch>
            <a:fillRect/>
          </a:stretch>
        </p:blipFill>
        <p:spPr bwMode="auto">
          <a:xfrm>
            <a:off x="4286248" y="785794"/>
            <a:ext cx="4191008" cy="3143256"/>
          </a:xfrm>
          <a:prstGeom prst="rect">
            <a:avLst/>
          </a:prstGeom>
          <a:noFill/>
        </p:spPr>
      </p:pic>
      <p:pic>
        <p:nvPicPr>
          <p:cNvPr id="1027" name="Picture 3" descr="C:\Documents and Settings\Администратор\Рабочий стол\IMGP8549.JPG"/>
          <p:cNvPicPr>
            <a:picLocks noChangeAspect="1" noChangeArrowheads="1"/>
          </p:cNvPicPr>
          <p:nvPr/>
        </p:nvPicPr>
        <p:blipFill>
          <a:blip r:embed="rId5"/>
          <a:srcRect/>
          <a:stretch>
            <a:fillRect/>
          </a:stretch>
        </p:blipFill>
        <p:spPr bwMode="auto">
          <a:xfrm>
            <a:off x="3500430" y="3500438"/>
            <a:ext cx="4000501" cy="3000376"/>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t>1991 год - Рождение ЦДЮТЭ</a:t>
            </a:r>
            <a:endParaRPr lang="ru-RU" dirty="0"/>
          </a:p>
        </p:txBody>
      </p:sp>
      <p:sp>
        <p:nvSpPr>
          <p:cNvPr id="3" name="Содержимое 2"/>
          <p:cNvSpPr>
            <a:spLocks noGrp="1"/>
          </p:cNvSpPr>
          <p:nvPr>
            <p:ph idx="1"/>
          </p:nvPr>
        </p:nvSpPr>
        <p:spPr/>
        <p:txBody>
          <a:bodyPr/>
          <a:lstStyle/>
          <a:p>
            <a:r>
              <a:rPr lang="ru-RU" sz="3200" i="1" dirty="0" smtClean="0">
                <a:solidFill>
                  <a:schemeClr val="accent1"/>
                </a:solidFill>
              </a:rPr>
              <a:t>Приказом №12-а директора ЦДЮТЭ от 08.08.1991на основании  Решения Исполнительного комитета совета народных депутатов №542 от 08.08.1991 года станция юных туристов была реорганизована в Центр детского и юношеского туризма и экскурсий.</a:t>
            </a:r>
            <a:endParaRPr lang="ru-RU" sz="3200" dirty="0" smtClean="0">
              <a:solidFill>
                <a:schemeClr val="accent1"/>
              </a:solidFill>
            </a:endParaRPr>
          </a:p>
          <a:p>
            <a:endParaRPr lang="ru-RU"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14876" y="320040"/>
            <a:ext cx="3857652" cy="2180266"/>
          </a:xfrm>
        </p:spPr>
        <p:txBody>
          <a:bodyPr>
            <a:noAutofit/>
          </a:bodyPr>
          <a:lstStyle/>
          <a:p>
            <a:r>
              <a:rPr lang="ru-RU" sz="1400" dirty="0" smtClean="0"/>
              <a:t>На слайде наши воспитанницы, ставшие в разный период времени педагогами Центра:</a:t>
            </a:r>
            <a:br>
              <a:rPr lang="ru-RU" sz="1400" dirty="0" smtClean="0"/>
            </a:br>
            <a:r>
              <a:rPr lang="ru-RU" sz="1400" dirty="0" smtClean="0">
                <a:solidFill>
                  <a:srgbClr val="7030A0"/>
                </a:solidFill>
              </a:rPr>
              <a:t>Козуб </a:t>
            </a:r>
            <a:r>
              <a:rPr lang="ru-RU" sz="1400" dirty="0" err="1" smtClean="0">
                <a:solidFill>
                  <a:srgbClr val="7030A0"/>
                </a:solidFill>
              </a:rPr>
              <a:t>елена</a:t>
            </a:r>
            <a:r>
              <a:rPr lang="ru-RU" sz="1400" dirty="0" smtClean="0">
                <a:solidFill>
                  <a:srgbClr val="7030A0"/>
                </a:solidFill>
              </a:rPr>
              <a:t/>
            </a:r>
            <a:br>
              <a:rPr lang="ru-RU" sz="1400" dirty="0" smtClean="0">
                <a:solidFill>
                  <a:srgbClr val="7030A0"/>
                </a:solidFill>
              </a:rPr>
            </a:br>
            <a:r>
              <a:rPr lang="ru-RU" sz="1400" dirty="0" smtClean="0">
                <a:solidFill>
                  <a:srgbClr val="7030A0"/>
                </a:solidFill>
              </a:rPr>
              <a:t>Кравченко Света</a:t>
            </a:r>
            <a:br>
              <a:rPr lang="ru-RU" sz="1400" dirty="0" smtClean="0">
                <a:solidFill>
                  <a:srgbClr val="7030A0"/>
                </a:solidFill>
              </a:rPr>
            </a:br>
            <a:r>
              <a:rPr lang="ru-RU" sz="1400" dirty="0" err="1" smtClean="0">
                <a:solidFill>
                  <a:srgbClr val="7030A0"/>
                </a:solidFill>
              </a:rPr>
              <a:t>Шилкова</a:t>
            </a:r>
            <a:r>
              <a:rPr lang="ru-RU" sz="1400" dirty="0" smtClean="0">
                <a:solidFill>
                  <a:srgbClr val="7030A0"/>
                </a:solidFill>
              </a:rPr>
              <a:t> Наталья</a:t>
            </a:r>
            <a:br>
              <a:rPr lang="ru-RU" sz="1400" dirty="0" smtClean="0">
                <a:solidFill>
                  <a:srgbClr val="7030A0"/>
                </a:solidFill>
              </a:rPr>
            </a:br>
            <a:r>
              <a:rPr lang="ru-RU" sz="1400" dirty="0" err="1" smtClean="0">
                <a:solidFill>
                  <a:srgbClr val="7030A0"/>
                </a:solidFill>
              </a:rPr>
              <a:t>шилкова</a:t>
            </a:r>
            <a:r>
              <a:rPr lang="ru-RU" sz="1400" dirty="0" smtClean="0">
                <a:solidFill>
                  <a:srgbClr val="7030A0"/>
                </a:solidFill>
              </a:rPr>
              <a:t> (</a:t>
            </a:r>
            <a:r>
              <a:rPr lang="ru-RU" sz="1400" dirty="0" err="1" smtClean="0">
                <a:solidFill>
                  <a:srgbClr val="7030A0"/>
                </a:solidFill>
              </a:rPr>
              <a:t>мякиньких</a:t>
            </a:r>
            <a:r>
              <a:rPr lang="ru-RU" sz="1400" dirty="0" smtClean="0">
                <a:solidFill>
                  <a:srgbClr val="7030A0"/>
                </a:solidFill>
              </a:rPr>
              <a:t>) </a:t>
            </a:r>
            <a:r>
              <a:rPr lang="ru-RU" sz="1400" dirty="0" err="1" smtClean="0">
                <a:solidFill>
                  <a:srgbClr val="7030A0"/>
                </a:solidFill>
              </a:rPr>
              <a:t>татьяна</a:t>
            </a:r>
            <a:r>
              <a:rPr lang="ru-RU" sz="1400" dirty="0" smtClean="0"/>
              <a:t/>
            </a:r>
            <a:br>
              <a:rPr lang="ru-RU" sz="1400" dirty="0" smtClean="0"/>
            </a:br>
            <a:r>
              <a:rPr lang="ru-RU" sz="1400" dirty="0" smtClean="0"/>
              <a:t/>
            </a:r>
            <a:br>
              <a:rPr lang="ru-RU" sz="1400" dirty="0" smtClean="0"/>
            </a:br>
            <a:r>
              <a:rPr lang="ru-RU" sz="1400" dirty="0" smtClean="0"/>
              <a:t/>
            </a:r>
            <a:br>
              <a:rPr lang="ru-RU" sz="1400" dirty="0" smtClean="0"/>
            </a:br>
            <a:endParaRPr lang="ru-RU" sz="1400" dirty="0"/>
          </a:p>
        </p:txBody>
      </p:sp>
      <p:pic>
        <p:nvPicPr>
          <p:cNvPr id="4098" name="Picture 2" descr="E:\Ерёмченко\фото 11.01.2013\18.jpeg"/>
          <p:cNvPicPr>
            <a:picLocks noGrp="1" noChangeAspect="1" noChangeArrowheads="1"/>
          </p:cNvPicPr>
          <p:nvPr>
            <p:ph idx="1"/>
          </p:nvPr>
        </p:nvPicPr>
        <p:blipFill>
          <a:blip r:embed="rId2"/>
          <a:srcRect/>
          <a:stretch>
            <a:fillRect/>
          </a:stretch>
        </p:blipFill>
        <p:spPr bwMode="auto">
          <a:xfrm>
            <a:off x="285721" y="0"/>
            <a:ext cx="4143403" cy="3125744"/>
          </a:xfrm>
          <a:prstGeom prst="rect">
            <a:avLst/>
          </a:prstGeom>
          <a:noFill/>
        </p:spPr>
      </p:pic>
      <p:pic>
        <p:nvPicPr>
          <p:cNvPr id="4099" name="Picture 3" descr="E:\Ерёмченко\фото 11.01.2013\10.jpeg"/>
          <p:cNvPicPr>
            <a:picLocks noChangeAspect="1" noChangeArrowheads="1"/>
          </p:cNvPicPr>
          <p:nvPr/>
        </p:nvPicPr>
        <p:blipFill>
          <a:blip r:embed="rId3" cstate="print"/>
          <a:srcRect/>
          <a:stretch>
            <a:fillRect/>
          </a:stretch>
        </p:blipFill>
        <p:spPr bwMode="auto">
          <a:xfrm>
            <a:off x="4357686" y="1928802"/>
            <a:ext cx="3949689" cy="2627894"/>
          </a:xfrm>
          <a:prstGeom prst="rect">
            <a:avLst/>
          </a:prstGeom>
          <a:noFill/>
        </p:spPr>
      </p:pic>
      <p:pic>
        <p:nvPicPr>
          <p:cNvPr id="4100" name="Picture 4" descr="E:\Ерёмченко\фото 11.01.2013\5.jpeg"/>
          <p:cNvPicPr>
            <a:picLocks noChangeAspect="1" noChangeArrowheads="1"/>
          </p:cNvPicPr>
          <p:nvPr/>
        </p:nvPicPr>
        <p:blipFill>
          <a:blip r:embed="rId4" cstate="print"/>
          <a:srcRect/>
          <a:stretch>
            <a:fillRect/>
          </a:stretch>
        </p:blipFill>
        <p:spPr bwMode="auto">
          <a:xfrm>
            <a:off x="214282" y="3000372"/>
            <a:ext cx="4403717" cy="2876912"/>
          </a:xfrm>
          <a:prstGeom prst="rect">
            <a:avLst/>
          </a:prstGeom>
          <a:noFill/>
        </p:spPr>
      </p:pic>
      <p:pic>
        <p:nvPicPr>
          <p:cNvPr id="8" name="Picture 5" descr="E:\Ерёмченко\фото 11.01.2013\15.jpeg"/>
          <p:cNvPicPr>
            <a:picLocks noChangeAspect="1" noChangeArrowheads="1"/>
          </p:cNvPicPr>
          <p:nvPr/>
        </p:nvPicPr>
        <p:blipFill>
          <a:blip r:embed="rId5" cstate="print"/>
          <a:srcRect/>
          <a:stretch>
            <a:fillRect/>
          </a:stretch>
        </p:blipFill>
        <p:spPr bwMode="auto">
          <a:xfrm>
            <a:off x="3500430" y="4214818"/>
            <a:ext cx="3636822" cy="2415917"/>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Богомолов Игорь</a:t>
            </a:r>
            <a:br>
              <a:rPr lang="ru-RU" dirty="0" smtClean="0"/>
            </a:br>
            <a:r>
              <a:rPr lang="ru-RU" sz="2200" dirty="0" smtClean="0"/>
              <a:t>открыл цех по пошиву туристского снаряжения Он обеспечивал нас рюкзаками, спальниками.</a:t>
            </a:r>
            <a:endParaRPr lang="ru-RU" sz="2200" dirty="0"/>
          </a:p>
        </p:txBody>
      </p:sp>
      <p:pic>
        <p:nvPicPr>
          <p:cNvPr id="1026" name="Picture 2" descr="C:\Documents and Settings\Администратор\Рабочий стол\Новая папка\getImage (1).jpg"/>
          <p:cNvPicPr>
            <a:picLocks noGrp="1" noChangeAspect="1" noChangeArrowheads="1"/>
          </p:cNvPicPr>
          <p:nvPr>
            <p:ph idx="1"/>
          </p:nvPr>
        </p:nvPicPr>
        <p:blipFill>
          <a:blip r:embed="rId2"/>
          <a:srcRect/>
          <a:stretch>
            <a:fillRect/>
          </a:stretch>
        </p:blipFill>
        <p:spPr bwMode="auto">
          <a:xfrm>
            <a:off x="2000232" y="1571612"/>
            <a:ext cx="6653778" cy="4990334"/>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1995 год!</a:t>
            </a:r>
            <a:endParaRPr lang="ru-RU" dirty="0"/>
          </a:p>
        </p:txBody>
      </p:sp>
      <p:sp>
        <p:nvSpPr>
          <p:cNvPr id="3" name="Содержимое 2"/>
          <p:cNvSpPr>
            <a:spLocks noGrp="1"/>
          </p:cNvSpPr>
          <p:nvPr>
            <p:ph idx="1"/>
          </p:nvPr>
        </p:nvSpPr>
        <p:spPr/>
        <p:txBody>
          <a:bodyPr>
            <a:normAutofit fontScale="92500" lnSpcReduction="10000"/>
          </a:bodyPr>
          <a:lstStyle/>
          <a:p>
            <a:r>
              <a:rPr lang="ru-RU" b="1" i="1" dirty="0" smtClean="0"/>
              <a:t>В 1995 году</a:t>
            </a:r>
            <a:r>
              <a:rPr lang="ru-RU" dirty="0" smtClean="0"/>
              <a:t>  состоялась грандиозная массовая экспедиция: «Вахта Памяти». В мае в </a:t>
            </a:r>
            <a:r>
              <a:rPr lang="ru-RU" dirty="0" err="1" smtClean="0"/>
              <a:t>Аксаутском</a:t>
            </a:r>
            <a:r>
              <a:rPr lang="ru-RU" dirty="0" smtClean="0"/>
              <a:t> ущелье  в районе пос. Рудничного разбит был палаточный лагерь, из которого учащиеся школ и воспитанники Центра совершали походы по местам боев. </a:t>
            </a:r>
          </a:p>
          <a:p>
            <a:r>
              <a:rPr lang="ru-RU" dirty="0" smtClean="0"/>
              <a:t>В ней приняли участие педагоги Центра: Козуб Елена, </a:t>
            </a:r>
            <a:r>
              <a:rPr lang="ru-RU" dirty="0" err="1" smtClean="0"/>
              <a:t>Шилкова</a:t>
            </a:r>
            <a:r>
              <a:rPr lang="ru-RU" dirty="0" smtClean="0"/>
              <a:t> Наталья, </a:t>
            </a:r>
            <a:r>
              <a:rPr lang="ru-RU" dirty="0" err="1" smtClean="0"/>
              <a:t>Альмухамедов</a:t>
            </a:r>
            <a:r>
              <a:rPr lang="ru-RU" dirty="0" smtClean="0"/>
              <a:t> Сергей, </a:t>
            </a:r>
            <a:r>
              <a:rPr lang="ru-RU" dirty="0" err="1" smtClean="0"/>
              <a:t>Еремченко</a:t>
            </a:r>
            <a:r>
              <a:rPr lang="ru-RU" dirty="0" smtClean="0"/>
              <a:t> Татьяна и наши совместители,  среди которых были </a:t>
            </a:r>
            <a:r>
              <a:rPr lang="ru-RU" dirty="0" err="1" smtClean="0"/>
              <a:t>Неретина</a:t>
            </a:r>
            <a:r>
              <a:rPr lang="ru-RU" dirty="0" smtClean="0"/>
              <a:t> (</a:t>
            </a:r>
            <a:r>
              <a:rPr lang="ru-RU" dirty="0" err="1" smtClean="0"/>
              <a:t>Кривощек</a:t>
            </a:r>
            <a:r>
              <a:rPr lang="ru-RU" dirty="0" smtClean="0"/>
              <a:t>) Ирина, Петрова Елена, </a:t>
            </a:r>
            <a:r>
              <a:rPr lang="ru-RU" dirty="0" err="1" smtClean="0"/>
              <a:t>Сылка</a:t>
            </a:r>
            <a:r>
              <a:rPr lang="ru-RU" dirty="0" smtClean="0"/>
              <a:t> Светлана. Светлана теперь наш  методист, а Елена Петрова была директором Центра.</a:t>
            </a:r>
          </a:p>
          <a:p>
            <a:endParaRPr lang="ru-RU"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29124" y="785794"/>
            <a:ext cx="2981324" cy="1928826"/>
          </a:xfrm>
        </p:spPr>
        <p:txBody>
          <a:bodyPr>
            <a:normAutofit fontScale="90000"/>
          </a:bodyPr>
          <a:lstStyle/>
          <a:p>
            <a:r>
              <a:rPr lang="ru-RU" sz="1600" dirty="0" smtClean="0"/>
              <a:t/>
            </a:r>
            <a:br>
              <a:rPr lang="ru-RU" sz="1600" dirty="0" smtClean="0"/>
            </a:br>
            <a:r>
              <a:rPr lang="ru-RU" sz="1600" dirty="0" smtClean="0"/>
              <a:t/>
            </a:r>
            <a:br>
              <a:rPr lang="ru-RU" sz="1600" dirty="0" smtClean="0"/>
            </a:br>
            <a:r>
              <a:rPr lang="ru-RU" sz="1600" dirty="0" smtClean="0"/>
              <a:t/>
            </a:r>
            <a:br>
              <a:rPr lang="ru-RU" sz="1600" dirty="0" smtClean="0"/>
            </a:br>
            <a:r>
              <a:rPr lang="ru-RU" sz="1600" dirty="0" smtClean="0"/>
              <a:t/>
            </a:r>
            <a:br>
              <a:rPr lang="ru-RU" sz="1600" dirty="0" smtClean="0"/>
            </a:br>
            <a:r>
              <a:rPr lang="ru-RU" sz="1600" dirty="0" smtClean="0"/>
              <a:t>В этой экспедиции приняли участие кроме основных сотрудников </a:t>
            </a:r>
            <a:br>
              <a:rPr lang="ru-RU" sz="1600" dirty="0" smtClean="0"/>
            </a:br>
            <a:r>
              <a:rPr lang="ru-RU" sz="1600" dirty="0" smtClean="0"/>
              <a:t> педагоги-совместители:</a:t>
            </a:r>
            <a:br>
              <a:rPr lang="ru-RU" sz="1600" dirty="0" smtClean="0"/>
            </a:br>
            <a:r>
              <a:rPr lang="ru-RU" sz="1600" dirty="0" smtClean="0"/>
              <a:t> </a:t>
            </a:r>
            <a:r>
              <a:rPr lang="ru-RU" sz="1600" dirty="0" err="1" smtClean="0">
                <a:solidFill>
                  <a:srgbClr val="7030A0"/>
                </a:solidFill>
              </a:rPr>
              <a:t>Сылка</a:t>
            </a:r>
            <a:r>
              <a:rPr lang="ru-RU" sz="1600" dirty="0" smtClean="0">
                <a:solidFill>
                  <a:srgbClr val="7030A0"/>
                </a:solidFill>
              </a:rPr>
              <a:t> Светлана ( на верхнем снимке слева),</a:t>
            </a:r>
            <a:br>
              <a:rPr lang="ru-RU" sz="1600" dirty="0" smtClean="0">
                <a:solidFill>
                  <a:srgbClr val="7030A0"/>
                </a:solidFill>
              </a:rPr>
            </a:br>
            <a:r>
              <a:rPr lang="ru-RU" sz="1600" dirty="0" smtClean="0">
                <a:solidFill>
                  <a:srgbClr val="7030A0"/>
                </a:solidFill>
              </a:rPr>
              <a:t> </a:t>
            </a:r>
            <a:r>
              <a:rPr lang="ru-RU" sz="1600" dirty="0" err="1" smtClean="0">
                <a:solidFill>
                  <a:srgbClr val="7030A0"/>
                </a:solidFill>
              </a:rPr>
              <a:t>Кривощек</a:t>
            </a:r>
            <a:r>
              <a:rPr lang="ru-RU" sz="1600" dirty="0" smtClean="0">
                <a:solidFill>
                  <a:srgbClr val="7030A0"/>
                </a:solidFill>
              </a:rPr>
              <a:t> Ирина ( на снимке справа с ребенком) </a:t>
            </a:r>
            <a:br>
              <a:rPr lang="ru-RU" sz="1600" dirty="0" smtClean="0">
                <a:solidFill>
                  <a:srgbClr val="7030A0"/>
                </a:solidFill>
              </a:rPr>
            </a:br>
            <a:r>
              <a:rPr lang="ru-RU" sz="1600" dirty="0" smtClean="0">
                <a:solidFill>
                  <a:srgbClr val="7030A0"/>
                </a:solidFill>
              </a:rPr>
              <a:t> Петрова Елена (слева на нижнем снимке .</a:t>
            </a:r>
            <a:r>
              <a:rPr lang="ru-RU" sz="1600" dirty="0" smtClean="0"/>
              <a:t/>
            </a:r>
            <a:br>
              <a:rPr lang="ru-RU" sz="1600" dirty="0" smtClean="0"/>
            </a:br>
            <a:r>
              <a:rPr lang="ru-RU" sz="1600" dirty="0" smtClean="0"/>
              <a:t/>
            </a:r>
            <a:br>
              <a:rPr lang="ru-RU" sz="1600" dirty="0" smtClean="0"/>
            </a:br>
            <a:r>
              <a:rPr lang="ru-RU" sz="1600" dirty="0" smtClean="0"/>
              <a:t> </a:t>
            </a:r>
            <a:endParaRPr lang="ru-RU" sz="1600" dirty="0"/>
          </a:p>
        </p:txBody>
      </p:sp>
      <p:pic>
        <p:nvPicPr>
          <p:cNvPr id="6146" name="Picture 2" descr="E:\Ерёмченко\фото 11.01.2013\14.jpeg"/>
          <p:cNvPicPr>
            <a:picLocks noGrp="1" noChangeAspect="1" noChangeArrowheads="1"/>
          </p:cNvPicPr>
          <p:nvPr>
            <p:ph idx="1"/>
          </p:nvPr>
        </p:nvPicPr>
        <p:blipFill>
          <a:blip r:embed="rId2"/>
          <a:srcRect/>
          <a:stretch>
            <a:fillRect/>
          </a:stretch>
        </p:blipFill>
        <p:spPr bwMode="auto">
          <a:xfrm>
            <a:off x="4214778" y="2357430"/>
            <a:ext cx="4929222" cy="3288859"/>
          </a:xfrm>
          <a:prstGeom prst="rect">
            <a:avLst/>
          </a:prstGeom>
          <a:noFill/>
        </p:spPr>
      </p:pic>
      <p:pic>
        <p:nvPicPr>
          <p:cNvPr id="6148" name="Picture 4" descr="E:\Ерёмченко\фото 11.01.2013\1.jpeg"/>
          <p:cNvPicPr>
            <a:picLocks noChangeAspect="1" noChangeArrowheads="1"/>
          </p:cNvPicPr>
          <p:nvPr/>
        </p:nvPicPr>
        <p:blipFill>
          <a:blip r:embed="rId3" cstate="print"/>
          <a:srcRect/>
          <a:stretch>
            <a:fillRect/>
          </a:stretch>
        </p:blipFill>
        <p:spPr bwMode="auto">
          <a:xfrm>
            <a:off x="285720" y="357166"/>
            <a:ext cx="4143404" cy="273233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2976" y="320040"/>
            <a:ext cx="6553224" cy="1143000"/>
          </a:xfrm>
        </p:spPr>
        <p:txBody>
          <a:bodyPr>
            <a:normAutofit fontScale="90000"/>
          </a:bodyPr>
          <a:lstStyle/>
          <a:p>
            <a:r>
              <a:rPr lang="ru-RU" sz="2000" dirty="0" smtClean="0"/>
              <a:t>Это  Володя  </a:t>
            </a:r>
            <a:r>
              <a:rPr lang="ru-RU" sz="2000" dirty="0" err="1" smtClean="0"/>
              <a:t>Алексеенко</a:t>
            </a:r>
            <a:r>
              <a:rPr lang="ru-RU" sz="2000" dirty="0" smtClean="0"/>
              <a:t>  с учащимися  гимназии №10  нашел тогда  на  перевале  </a:t>
            </a:r>
            <a:r>
              <a:rPr lang="ru-RU" sz="2000" dirty="0" err="1" smtClean="0"/>
              <a:t>Халега</a:t>
            </a:r>
            <a:r>
              <a:rPr lang="ru-RU" sz="2000" dirty="0" smtClean="0"/>
              <a:t>  автомат  ППШ. К сожалению, </a:t>
            </a:r>
            <a:r>
              <a:rPr lang="ru-RU" sz="2000" dirty="0" err="1" smtClean="0"/>
              <a:t>володи</a:t>
            </a:r>
            <a:r>
              <a:rPr lang="ru-RU" sz="2000" dirty="0" smtClean="0"/>
              <a:t> нет уже в живых…</a:t>
            </a:r>
            <a:endParaRPr lang="ru-RU" sz="2000" dirty="0"/>
          </a:p>
        </p:txBody>
      </p:sp>
      <p:pic>
        <p:nvPicPr>
          <p:cNvPr id="5122" name="Picture 2" descr="E:\Ерёмченко\фото 11.01.2013\19.jpeg"/>
          <p:cNvPicPr>
            <a:picLocks noGrp="1" noChangeAspect="1" noChangeArrowheads="1"/>
          </p:cNvPicPr>
          <p:nvPr>
            <p:ph idx="1"/>
          </p:nvPr>
        </p:nvPicPr>
        <p:blipFill>
          <a:blip r:embed="rId2"/>
          <a:srcRect/>
          <a:stretch>
            <a:fillRect/>
          </a:stretch>
        </p:blipFill>
        <p:spPr bwMode="auto">
          <a:xfrm>
            <a:off x="1571604" y="1643050"/>
            <a:ext cx="6215106" cy="4023731"/>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2800" dirty="0" smtClean="0"/>
              <a:t> ЦДЮТЭ пополняется новым составом педагогов  дополнительного образования </a:t>
            </a:r>
            <a:endParaRPr lang="ru-RU" sz="2800" dirty="0"/>
          </a:p>
        </p:txBody>
      </p:sp>
      <p:sp>
        <p:nvSpPr>
          <p:cNvPr id="3" name="Содержимое 2"/>
          <p:cNvSpPr>
            <a:spLocks noGrp="1"/>
          </p:cNvSpPr>
          <p:nvPr>
            <p:ph idx="1"/>
          </p:nvPr>
        </p:nvSpPr>
        <p:spPr/>
        <p:txBody>
          <a:bodyPr/>
          <a:lstStyle/>
          <a:p>
            <a:r>
              <a:rPr lang="ru-RU" dirty="0" err="1" smtClean="0"/>
              <a:t>Гланц</a:t>
            </a:r>
            <a:r>
              <a:rPr lang="ru-RU" dirty="0" smtClean="0"/>
              <a:t> Станислав Витальевич</a:t>
            </a:r>
          </a:p>
          <a:p>
            <a:r>
              <a:rPr lang="ru-RU" dirty="0" smtClean="0"/>
              <a:t> </a:t>
            </a:r>
            <a:r>
              <a:rPr lang="ru-RU" dirty="0" err="1" smtClean="0"/>
              <a:t>Енин</a:t>
            </a:r>
            <a:r>
              <a:rPr lang="ru-RU" dirty="0" smtClean="0"/>
              <a:t> Владимир Ильич</a:t>
            </a:r>
          </a:p>
          <a:p>
            <a:r>
              <a:rPr lang="ru-RU" dirty="0" smtClean="0"/>
              <a:t> Коломийцева </a:t>
            </a:r>
            <a:r>
              <a:rPr lang="ru-RU" dirty="0" err="1" smtClean="0"/>
              <a:t>Зухра</a:t>
            </a:r>
            <a:r>
              <a:rPr lang="ru-RU" dirty="0" smtClean="0"/>
              <a:t> Рашидовна</a:t>
            </a:r>
          </a:p>
          <a:p>
            <a:r>
              <a:rPr lang="ru-RU" dirty="0" smtClean="0"/>
              <a:t> Михайлов Константин Викторович, </a:t>
            </a:r>
            <a:r>
              <a:rPr lang="ru-RU" dirty="0" err="1" smtClean="0"/>
              <a:t>Мякиньких</a:t>
            </a:r>
            <a:r>
              <a:rPr lang="ru-RU" dirty="0" smtClean="0"/>
              <a:t> Андрей  Валерьевич</a:t>
            </a:r>
          </a:p>
          <a:p>
            <a:r>
              <a:rPr lang="ru-RU" dirty="0" smtClean="0"/>
              <a:t> </a:t>
            </a:r>
            <a:r>
              <a:rPr lang="ru-RU" dirty="0" err="1" smtClean="0"/>
              <a:t>Рямов</a:t>
            </a:r>
            <a:r>
              <a:rPr lang="ru-RU" dirty="0" smtClean="0"/>
              <a:t> Егор Геннадьевич</a:t>
            </a:r>
          </a:p>
          <a:p>
            <a:r>
              <a:rPr lang="ru-RU" dirty="0" smtClean="0"/>
              <a:t> </a:t>
            </a:r>
            <a:r>
              <a:rPr lang="ru-RU" dirty="0" err="1" smtClean="0"/>
              <a:t>Соколенко</a:t>
            </a:r>
            <a:r>
              <a:rPr lang="ru-RU" dirty="0" smtClean="0"/>
              <a:t> Дмитрий и Евгений Федорович</a:t>
            </a:r>
          </a:p>
          <a:p>
            <a:r>
              <a:rPr lang="ru-RU" dirty="0" smtClean="0"/>
              <a:t> Шаповалов Дмитрий Николаевич. </a:t>
            </a:r>
            <a:endParaRPr lang="ru-RU"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537192"/>
          </a:xfrm>
        </p:spPr>
        <p:txBody>
          <a:bodyPr>
            <a:normAutofit/>
          </a:bodyPr>
          <a:lstStyle/>
          <a:p>
            <a:pPr algn="ctr"/>
            <a:r>
              <a:rPr lang="ru-RU" sz="2000" dirty="0" smtClean="0"/>
              <a:t>состав педагогов в  1995-2000 годы</a:t>
            </a:r>
            <a:endParaRPr lang="ru-RU" sz="2000" dirty="0"/>
          </a:p>
        </p:txBody>
      </p:sp>
      <p:pic>
        <p:nvPicPr>
          <p:cNvPr id="6" name="Picture 2" descr="E:\Ерёмченко\ФОТО Ерёмченко\1.jpeg"/>
          <p:cNvPicPr>
            <a:picLocks noChangeAspect="1" noChangeArrowheads="1"/>
          </p:cNvPicPr>
          <p:nvPr/>
        </p:nvPicPr>
        <p:blipFill>
          <a:blip r:embed="rId2"/>
          <a:srcRect/>
          <a:stretch>
            <a:fillRect/>
          </a:stretch>
        </p:blipFill>
        <p:spPr bwMode="auto">
          <a:xfrm>
            <a:off x="0" y="1071546"/>
            <a:ext cx="4771745" cy="3071810"/>
          </a:xfrm>
          <a:prstGeom prst="rect">
            <a:avLst/>
          </a:prstGeom>
          <a:noFill/>
        </p:spPr>
      </p:pic>
      <p:pic>
        <p:nvPicPr>
          <p:cNvPr id="9" name="Picture 2" descr="E:\Ерёмченко\фото к юбилею\3.jpeg"/>
          <p:cNvPicPr>
            <a:picLocks noGrp="1" noChangeAspect="1" noChangeArrowheads="1"/>
          </p:cNvPicPr>
          <p:nvPr>
            <p:ph idx="1"/>
          </p:nvPr>
        </p:nvPicPr>
        <p:blipFill>
          <a:blip r:embed="rId3" cstate="print"/>
          <a:srcRect/>
          <a:stretch>
            <a:fillRect/>
          </a:stretch>
        </p:blipFill>
        <p:spPr bwMode="auto">
          <a:xfrm>
            <a:off x="4643438" y="3429000"/>
            <a:ext cx="4196344" cy="2861589"/>
          </a:xfrm>
          <a:prstGeom prst="rect">
            <a:avLst/>
          </a:prstGeom>
          <a:noFill/>
        </p:spPr>
      </p:pic>
      <p:pic>
        <p:nvPicPr>
          <p:cNvPr id="13315" name="Picture 3" descr="C:\Documents and Settings\Администратор\Рабочий стол\Новая папка\getImage (31jpg.jpg"/>
          <p:cNvPicPr>
            <a:picLocks noChangeAspect="1" noChangeArrowheads="1"/>
          </p:cNvPicPr>
          <p:nvPr/>
        </p:nvPicPr>
        <p:blipFill>
          <a:blip r:embed="rId4"/>
          <a:srcRect/>
          <a:stretch>
            <a:fillRect/>
          </a:stretch>
        </p:blipFill>
        <p:spPr bwMode="auto">
          <a:xfrm>
            <a:off x="2071670" y="4714884"/>
            <a:ext cx="1143008" cy="1143008"/>
          </a:xfrm>
          <a:prstGeom prst="rect">
            <a:avLst/>
          </a:prstGeom>
          <a:noFill/>
        </p:spPr>
      </p:pic>
      <p:pic>
        <p:nvPicPr>
          <p:cNvPr id="13316" name="Picture 4" descr="C:\Documents and Settings\Администратор\Рабочий стол\Новая папка\getImage (27jpg.jpg"/>
          <p:cNvPicPr>
            <a:picLocks noChangeAspect="1" noChangeArrowheads="1"/>
          </p:cNvPicPr>
          <p:nvPr/>
        </p:nvPicPr>
        <p:blipFill>
          <a:blip r:embed="rId5"/>
          <a:srcRect/>
          <a:stretch>
            <a:fillRect/>
          </a:stretch>
        </p:blipFill>
        <p:spPr bwMode="auto">
          <a:xfrm>
            <a:off x="5715008" y="1000108"/>
            <a:ext cx="1500198" cy="1500198"/>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1465886"/>
          </a:xfrm>
        </p:spPr>
        <p:txBody>
          <a:bodyPr>
            <a:normAutofit/>
          </a:bodyPr>
          <a:lstStyle/>
          <a:p>
            <a:pPr algn="ctr"/>
            <a:r>
              <a:rPr lang="ru-RU" sz="2000" dirty="0" smtClean="0"/>
              <a:t>Горовосходитель,, </a:t>
            </a:r>
            <a:r>
              <a:rPr lang="ru-RU" sz="2000" dirty="0" err="1" smtClean="0"/>
              <a:t>экс-педагог</a:t>
            </a:r>
            <a:r>
              <a:rPr lang="ru-RU" sz="2000" dirty="0" smtClean="0"/>
              <a:t> ЦДЮТЭ</a:t>
            </a:r>
            <a:br>
              <a:rPr lang="ru-RU" sz="2000" dirty="0" smtClean="0"/>
            </a:br>
            <a:r>
              <a:rPr lang="ru-RU" sz="2200" dirty="0" smtClean="0">
                <a:solidFill>
                  <a:srgbClr val="7030A0"/>
                </a:solidFill>
              </a:rPr>
              <a:t>Михайлов Константин Викторович. </a:t>
            </a:r>
            <a:r>
              <a:rPr lang="ru-RU" sz="2000" dirty="0" smtClean="0"/>
              <a:t/>
            </a:r>
            <a:br>
              <a:rPr lang="ru-RU" sz="2000" dirty="0" smtClean="0"/>
            </a:br>
            <a:r>
              <a:rPr lang="ru-RU" sz="2000" dirty="0" smtClean="0"/>
              <a:t>В августе 2012 года он покорил </a:t>
            </a:r>
            <a:r>
              <a:rPr lang="ru-RU" sz="2400" dirty="0" smtClean="0">
                <a:solidFill>
                  <a:srgbClr val="C00000"/>
                </a:solidFill>
              </a:rPr>
              <a:t>Эльбрус.</a:t>
            </a:r>
            <a:r>
              <a:rPr lang="ru-RU" sz="2000" dirty="0" smtClean="0"/>
              <a:t/>
            </a:r>
            <a:br>
              <a:rPr lang="ru-RU" sz="2000" dirty="0" smtClean="0"/>
            </a:br>
            <a:endParaRPr lang="ru-RU" sz="2000" dirty="0"/>
          </a:p>
        </p:txBody>
      </p:sp>
      <p:pic>
        <p:nvPicPr>
          <p:cNvPr id="17410" name="Picture 2" descr="E:\Ерёмченко\ФОТО Ерёмченко\mjOSiCHTa_M.jpg"/>
          <p:cNvPicPr>
            <a:picLocks noGrp="1" noChangeAspect="1" noChangeArrowheads="1"/>
          </p:cNvPicPr>
          <p:nvPr>
            <p:ph idx="1"/>
          </p:nvPr>
        </p:nvPicPr>
        <p:blipFill>
          <a:blip r:embed="rId2"/>
          <a:srcRect/>
          <a:stretch>
            <a:fillRect/>
          </a:stretch>
        </p:blipFill>
        <p:spPr bwMode="auto">
          <a:xfrm>
            <a:off x="285720" y="1643050"/>
            <a:ext cx="4795866" cy="3596900"/>
          </a:xfrm>
          <a:prstGeom prst="rect">
            <a:avLst/>
          </a:prstGeom>
          <a:noFill/>
        </p:spPr>
      </p:pic>
      <p:pic>
        <p:nvPicPr>
          <p:cNvPr id="17411" name="Picture 3" descr="E:\Ерёмченко\ФОТО Ерёмченко\Рабочий столКостя.jpg"/>
          <p:cNvPicPr>
            <a:picLocks noChangeAspect="1" noChangeArrowheads="1"/>
          </p:cNvPicPr>
          <p:nvPr/>
        </p:nvPicPr>
        <p:blipFill>
          <a:blip r:embed="rId3"/>
          <a:srcRect/>
          <a:stretch>
            <a:fillRect/>
          </a:stretch>
        </p:blipFill>
        <p:spPr bwMode="auto">
          <a:xfrm>
            <a:off x="3357555" y="2851522"/>
            <a:ext cx="4643470" cy="3482602"/>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2037390"/>
          </a:xfrm>
        </p:spPr>
        <p:txBody>
          <a:bodyPr>
            <a:normAutofit fontScale="90000"/>
          </a:bodyPr>
          <a:lstStyle/>
          <a:p>
            <a:r>
              <a:rPr lang="ru-RU" sz="3200" i="1" dirty="0" err="1" smtClean="0"/>
              <a:t>Загребельный</a:t>
            </a:r>
            <a:r>
              <a:rPr lang="ru-RU" sz="3200" i="1" dirty="0" smtClean="0"/>
              <a:t> Виктор Николаевич</a:t>
            </a:r>
            <a:r>
              <a:rPr lang="ru-RU" sz="3200" dirty="0" smtClean="0"/>
              <a:t> </a:t>
            </a:r>
            <a:br>
              <a:rPr lang="ru-RU" sz="3200" dirty="0" smtClean="0"/>
            </a:br>
            <a:r>
              <a:rPr lang="ru-RU" sz="3200" dirty="0" smtClean="0"/>
              <a:t/>
            </a:r>
            <a:br>
              <a:rPr lang="ru-RU" sz="3200" dirty="0" smtClean="0"/>
            </a:br>
            <a:r>
              <a:rPr lang="ru-RU" sz="3200" dirty="0" smtClean="0"/>
              <a:t>первый директор  турбазы </a:t>
            </a:r>
            <a:r>
              <a:rPr lang="ru-RU" sz="3200" dirty="0" err="1" smtClean="0"/>
              <a:t>гороно</a:t>
            </a:r>
            <a:r>
              <a:rPr lang="ru-RU" sz="3200" dirty="0" smtClean="0"/>
              <a:t> </a:t>
            </a:r>
            <a:br>
              <a:rPr lang="ru-RU" sz="3200" dirty="0" smtClean="0"/>
            </a:br>
            <a:endParaRPr lang="ru-RU" sz="3200" dirty="0"/>
          </a:p>
        </p:txBody>
      </p:sp>
      <p:pic>
        <p:nvPicPr>
          <p:cNvPr id="2050" name="Picture 2" descr="E:\Ерёмченко\ФОТО Ерёмченко\3.jpeg"/>
          <p:cNvPicPr>
            <a:picLocks noGrp="1" noChangeAspect="1" noChangeArrowheads="1"/>
          </p:cNvPicPr>
          <p:nvPr>
            <p:ph idx="1"/>
          </p:nvPr>
        </p:nvPicPr>
        <p:blipFill>
          <a:blip r:embed="rId2"/>
          <a:srcRect/>
          <a:stretch>
            <a:fillRect/>
          </a:stretch>
        </p:blipFill>
        <p:spPr bwMode="auto">
          <a:xfrm>
            <a:off x="714348" y="1928802"/>
            <a:ext cx="6000792" cy="4597730"/>
          </a:xfrm>
          <a:prstGeom prst="rect">
            <a:avLst/>
          </a:prstGeom>
          <a:noFill/>
        </p:spPr>
      </p:pic>
      <p:pic>
        <p:nvPicPr>
          <p:cNvPr id="4098" name="Picture 2" descr="C:\Documents and Settings\Администратор\Рабочий стол\Новая папка\getImage (19).jpg"/>
          <p:cNvPicPr>
            <a:picLocks noChangeAspect="1" noChangeArrowheads="1"/>
          </p:cNvPicPr>
          <p:nvPr/>
        </p:nvPicPr>
        <p:blipFill>
          <a:blip r:embed="rId3"/>
          <a:srcRect/>
          <a:stretch>
            <a:fillRect/>
          </a:stretch>
        </p:blipFill>
        <p:spPr bwMode="auto">
          <a:xfrm>
            <a:off x="4952992" y="2500306"/>
            <a:ext cx="4191008" cy="3143256"/>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sz="2400" dirty="0" smtClean="0">
                <a:solidFill>
                  <a:schemeClr val="accent1"/>
                </a:solidFill>
              </a:rPr>
              <a:t>совместители– педагоги ЦДЮТЭ за его </a:t>
            </a:r>
            <a:br>
              <a:rPr lang="ru-RU" sz="2400" dirty="0" smtClean="0">
                <a:solidFill>
                  <a:schemeClr val="accent1"/>
                </a:solidFill>
              </a:rPr>
            </a:br>
            <a:r>
              <a:rPr lang="ru-RU" sz="2400" dirty="0" smtClean="0">
                <a:solidFill>
                  <a:schemeClr val="accent1"/>
                </a:solidFill>
              </a:rPr>
              <a:t>30-летнюю историю. </a:t>
            </a:r>
            <a:br>
              <a:rPr lang="ru-RU" sz="2400" dirty="0" smtClean="0">
                <a:solidFill>
                  <a:schemeClr val="accent1"/>
                </a:solidFill>
              </a:rPr>
            </a:br>
            <a:r>
              <a:rPr lang="ru-RU" sz="2400" dirty="0" smtClean="0">
                <a:solidFill>
                  <a:schemeClr val="accent1"/>
                </a:solidFill>
              </a:rPr>
              <a:t/>
            </a:r>
            <a:br>
              <a:rPr lang="ru-RU" sz="2400" dirty="0" smtClean="0">
                <a:solidFill>
                  <a:schemeClr val="accent1"/>
                </a:solidFill>
              </a:rPr>
            </a:br>
            <a:endParaRPr lang="ru-RU" sz="2400" dirty="0">
              <a:solidFill>
                <a:schemeClr val="accent1"/>
              </a:solidFill>
            </a:endParaRPr>
          </a:p>
        </p:txBody>
      </p:sp>
      <p:sp>
        <p:nvSpPr>
          <p:cNvPr id="3" name="Содержимое 2"/>
          <p:cNvSpPr>
            <a:spLocks noGrp="1"/>
          </p:cNvSpPr>
          <p:nvPr>
            <p:ph sz="half" idx="1"/>
          </p:nvPr>
        </p:nvSpPr>
        <p:spPr>
          <a:xfrm>
            <a:off x="428596" y="1000108"/>
            <a:ext cx="3520440" cy="6429419"/>
          </a:xfrm>
        </p:spPr>
        <p:txBody>
          <a:bodyPr>
            <a:noAutofit/>
          </a:bodyPr>
          <a:lstStyle/>
          <a:p>
            <a:pPr>
              <a:buNone/>
            </a:pPr>
            <a:endParaRPr lang="ru-RU" sz="2000" dirty="0" smtClean="0"/>
          </a:p>
          <a:p>
            <a:r>
              <a:rPr lang="ru-RU" sz="2000" dirty="0" err="1" smtClean="0"/>
              <a:t>Беззаконов</a:t>
            </a:r>
            <a:r>
              <a:rPr lang="ru-RU" sz="2000" dirty="0" smtClean="0"/>
              <a:t> Александр</a:t>
            </a:r>
          </a:p>
          <a:p>
            <a:r>
              <a:rPr lang="ru-RU" sz="2000" dirty="0" smtClean="0"/>
              <a:t> </a:t>
            </a:r>
            <a:r>
              <a:rPr lang="ru-RU" sz="2000" dirty="0" err="1" smtClean="0"/>
              <a:t>Шпетер</a:t>
            </a:r>
            <a:r>
              <a:rPr lang="ru-RU" sz="2000" dirty="0" smtClean="0"/>
              <a:t> Елена</a:t>
            </a:r>
          </a:p>
          <a:p>
            <a:r>
              <a:rPr lang="ru-RU" sz="2000" dirty="0" smtClean="0"/>
              <a:t> Руденко Юрий Иванович</a:t>
            </a:r>
          </a:p>
          <a:p>
            <a:r>
              <a:rPr lang="ru-RU" sz="2000" dirty="0" smtClean="0"/>
              <a:t> Альмухамедова Татьяна</a:t>
            </a:r>
          </a:p>
          <a:p>
            <a:r>
              <a:rPr lang="ru-RU" sz="2000" dirty="0" smtClean="0"/>
              <a:t> </a:t>
            </a:r>
            <a:r>
              <a:rPr lang="ru-RU" sz="2000" dirty="0" err="1" smtClean="0"/>
              <a:t>Кривощек</a:t>
            </a:r>
            <a:r>
              <a:rPr lang="ru-RU" sz="2000" dirty="0" smtClean="0"/>
              <a:t> Ирина</a:t>
            </a:r>
          </a:p>
          <a:p>
            <a:r>
              <a:rPr lang="ru-RU" sz="2000" dirty="0" smtClean="0"/>
              <a:t> Королев Юра</a:t>
            </a:r>
          </a:p>
          <a:p>
            <a:r>
              <a:rPr lang="ru-RU" sz="2000" dirty="0" smtClean="0"/>
              <a:t> Молчанов Дмитрий</a:t>
            </a:r>
          </a:p>
          <a:p>
            <a:r>
              <a:rPr lang="ru-RU" sz="2000" dirty="0" smtClean="0"/>
              <a:t> Назаров Геннадий </a:t>
            </a:r>
          </a:p>
          <a:p>
            <a:r>
              <a:rPr lang="ru-RU" sz="2000" dirty="0" err="1" smtClean="0"/>
              <a:t>Роканиди</a:t>
            </a:r>
            <a:r>
              <a:rPr lang="ru-RU" sz="2000" dirty="0" smtClean="0"/>
              <a:t> (Сорокина) Елена</a:t>
            </a:r>
          </a:p>
          <a:p>
            <a:r>
              <a:rPr lang="ru-RU" sz="2000" dirty="0" smtClean="0"/>
              <a:t> Токарев Михаил</a:t>
            </a:r>
          </a:p>
          <a:p>
            <a:r>
              <a:rPr lang="ru-RU" sz="2000" dirty="0" smtClean="0"/>
              <a:t> </a:t>
            </a:r>
            <a:r>
              <a:rPr lang="ru-RU" sz="2000" dirty="0" err="1" smtClean="0"/>
              <a:t>Шушарин</a:t>
            </a:r>
            <a:r>
              <a:rPr lang="ru-RU" sz="2000" dirty="0" smtClean="0"/>
              <a:t> Александр</a:t>
            </a:r>
          </a:p>
          <a:p>
            <a:r>
              <a:rPr lang="ru-RU" sz="2000" dirty="0" smtClean="0"/>
              <a:t> Шашурин Владимир</a:t>
            </a:r>
          </a:p>
          <a:p>
            <a:r>
              <a:rPr lang="ru-RU" sz="2000" dirty="0" smtClean="0"/>
              <a:t>Широких Олег</a:t>
            </a:r>
          </a:p>
          <a:p>
            <a:endParaRPr lang="ru-RU" sz="2000" dirty="0" smtClean="0"/>
          </a:p>
        </p:txBody>
      </p:sp>
      <p:sp>
        <p:nvSpPr>
          <p:cNvPr id="4" name="Содержимое 3"/>
          <p:cNvSpPr>
            <a:spLocks noGrp="1"/>
          </p:cNvSpPr>
          <p:nvPr>
            <p:ph sz="half" idx="2"/>
          </p:nvPr>
        </p:nvSpPr>
        <p:spPr/>
        <p:txBody>
          <a:bodyPr>
            <a:normAutofit fontScale="92500" lnSpcReduction="20000"/>
          </a:bodyPr>
          <a:lstStyle/>
          <a:p>
            <a:r>
              <a:rPr lang="ru-RU" sz="2600" dirty="0" err="1" smtClean="0"/>
              <a:t>Каранин</a:t>
            </a:r>
            <a:r>
              <a:rPr lang="ru-RU" sz="2600" dirty="0" smtClean="0"/>
              <a:t> Алексей</a:t>
            </a:r>
          </a:p>
          <a:p>
            <a:r>
              <a:rPr lang="ru-RU" sz="2600" dirty="0" err="1" smtClean="0"/>
              <a:t>Скрипник</a:t>
            </a:r>
            <a:r>
              <a:rPr lang="ru-RU" sz="2600" dirty="0" smtClean="0"/>
              <a:t> Светлана</a:t>
            </a:r>
          </a:p>
          <a:p>
            <a:r>
              <a:rPr lang="ru-RU" sz="2600" dirty="0" smtClean="0"/>
              <a:t> Гусева Алена</a:t>
            </a:r>
          </a:p>
          <a:p>
            <a:r>
              <a:rPr lang="ru-RU" sz="2600" dirty="0" smtClean="0"/>
              <a:t>Фурсов Юрий</a:t>
            </a:r>
          </a:p>
          <a:p>
            <a:r>
              <a:rPr lang="ru-RU" sz="2600" dirty="0" smtClean="0"/>
              <a:t> Жилин Алексей</a:t>
            </a:r>
          </a:p>
          <a:p>
            <a:r>
              <a:rPr lang="ru-RU" sz="2600" dirty="0" smtClean="0"/>
              <a:t> </a:t>
            </a:r>
            <a:r>
              <a:rPr lang="ru-RU" sz="2600" dirty="0" err="1" smtClean="0"/>
              <a:t>Ясько</a:t>
            </a:r>
            <a:r>
              <a:rPr lang="ru-RU" sz="2600" dirty="0" smtClean="0"/>
              <a:t> Алена,</a:t>
            </a:r>
          </a:p>
          <a:p>
            <a:r>
              <a:rPr lang="ru-RU" sz="2600" dirty="0" smtClean="0"/>
              <a:t>Скоробогатов Андрей</a:t>
            </a:r>
          </a:p>
          <a:p>
            <a:r>
              <a:rPr lang="ru-RU" sz="2600" dirty="0" smtClean="0"/>
              <a:t>Озерова Наталья</a:t>
            </a:r>
          </a:p>
          <a:p>
            <a:r>
              <a:rPr lang="ru-RU" sz="2600" dirty="0" smtClean="0"/>
              <a:t>Пушкова Виктория</a:t>
            </a:r>
          </a:p>
          <a:p>
            <a:r>
              <a:rPr lang="ru-RU" sz="2600" dirty="0" smtClean="0"/>
              <a:t> Степаненко Татьяна</a:t>
            </a:r>
          </a:p>
          <a:p>
            <a:r>
              <a:rPr lang="ru-RU" sz="2600" dirty="0" smtClean="0"/>
              <a:t> </a:t>
            </a:r>
            <a:r>
              <a:rPr lang="ru-RU" sz="2600" dirty="0" err="1" smtClean="0"/>
              <a:t>Шкиренок</a:t>
            </a:r>
            <a:r>
              <a:rPr lang="ru-RU" sz="2600" dirty="0" smtClean="0"/>
              <a:t> Людмила.</a:t>
            </a:r>
          </a:p>
          <a:p>
            <a:r>
              <a:rPr lang="ru-RU" sz="2600" dirty="0" smtClean="0"/>
              <a:t>Кобелева Лариса</a:t>
            </a:r>
          </a:p>
          <a:p>
            <a:endParaRPr lang="ru-RU" sz="2600" dirty="0" smtClean="0"/>
          </a:p>
          <a:p>
            <a:endParaRPr lang="ru-RU"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357166"/>
            <a:ext cx="7242048" cy="1357322"/>
          </a:xfrm>
        </p:spPr>
        <p:txBody>
          <a:bodyPr>
            <a:normAutofit fontScale="90000"/>
          </a:bodyPr>
          <a:lstStyle/>
          <a:p>
            <a:pPr algn="ctr"/>
            <a:r>
              <a:rPr lang="ru-RU" sz="2000" dirty="0" smtClean="0">
                <a:solidFill>
                  <a:srgbClr val="7030A0"/>
                </a:solidFill>
              </a:rPr>
              <a:t/>
            </a:r>
            <a:br>
              <a:rPr lang="ru-RU" sz="2000" dirty="0" smtClean="0">
                <a:solidFill>
                  <a:srgbClr val="7030A0"/>
                </a:solidFill>
              </a:rPr>
            </a:br>
            <a:r>
              <a:rPr lang="ru-RU" sz="1300" dirty="0" smtClean="0">
                <a:solidFill>
                  <a:srgbClr val="7030A0"/>
                </a:solidFill>
              </a:rPr>
              <a:t>На  верхнем снимке  наши совместители, </a:t>
            </a:r>
            <a:br>
              <a:rPr lang="ru-RU" sz="1300" dirty="0" smtClean="0">
                <a:solidFill>
                  <a:srgbClr val="7030A0"/>
                </a:solidFill>
              </a:rPr>
            </a:br>
            <a:r>
              <a:rPr lang="ru-RU" sz="1300" dirty="0" smtClean="0">
                <a:solidFill>
                  <a:srgbClr val="7030A0"/>
                </a:solidFill>
              </a:rPr>
              <a:t>среди них Юра королев (сидит), Елена </a:t>
            </a:r>
            <a:r>
              <a:rPr lang="ru-RU" sz="1300" dirty="0" err="1" smtClean="0">
                <a:solidFill>
                  <a:srgbClr val="7030A0"/>
                </a:solidFill>
              </a:rPr>
              <a:t>Шпетер</a:t>
            </a:r>
            <a:r>
              <a:rPr lang="ru-RU" sz="1300" dirty="0" smtClean="0">
                <a:solidFill>
                  <a:srgbClr val="7030A0"/>
                </a:solidFill>
              </a:rPr>
              <a:t> и Ирина Озерова</a:t>
            </a:r>
            <a:br>
              <a:rPr lang="ru-RU" sz="1300" dirty="0" smtClean="0">
                <a:solidFill>
                  <a:srgbClr val="7030A0"/>
                </a:solidFill>
              </a:rPr>
            </a:br>
            <a:r>
              <a:rPr lang="ru-RU" sz="1300" dirty="0" smtClean="0">
                <a:solidFill>
                  <a:srgbClr val="7030A0"/>
                </a:solidFill>
              </a:rPr>
              <a:t>На нижнем снимке  Молчанов Дмитрий (второй слева стоит), Широких Олег (сидит  за гитаристом). На снимке справа (слева направо) Молчанов Д., </a:t>
            </a:r>
            <a:r>
              <a:rPr lang="ru-RU" sz="1300" dirty="0" err="1" smtClean="0">
                <a:solidFill>
                  <a:srgbClr val="7030A0"/>
                </a:solidFill>
              </a:rPr>
              <a:t>Альмухамедов</a:t>
            </a:r>
            <a:r>
              <a:rPr lang="ru-RU" sz="1300" dirty="0" smtClean="0">
                <a:solidFill>
                  <a:srgbClr val="7030A0"/>
                </a:solidFill>
              </a:rPr>
              <a:t> С., Широких Олег. Внизу на снимке Молчанов Дмитрий сегодня.</a:t>
            </a:r>
            <a:br>
              <a:rPr lang="ru-RU" sz="1300" dirty="0" smtClean="0">
                <a:solidFill>
                  <a:srgbClr val="7030A0"/>
                </a:solidFill>
              </a:rPr>
            </a:br>
            <a:r>
              <a:rPr lang="ru-RU" sz="2000" dirty="0" smtClean="0">
                <a:solidFill>
                  <a:srgbClr val="7030A0"/>
                </a:solidFill>
              </a:rPr>
              <a:t/>
            </a:r>
            <a:br>
              <a:rPr lang="ru-RU" sz="2000" dirty="0" smtClean="0">
                <a:solidFill>
                  <a:srgbClr val="7030A0"/>
                </a:solidFill>
              </a:rPr>
            </a:br>
            <a:endParaRPr lang="ru-RU" sz="2000" dirty="0">
              <a:solidFill>
                <a:srgbClr val="7030A0"/>
              </a:solidFill>
            </a:endParaRPr>
          </a:p>
        </p:txBody>
      </p:sp>
      <p:pic>
        <p:nvPicPr>
          <p:cNvPr id="39938" name="Picture 2" descr="E:\Ерёмченко\отсканированные документы\Рисунок (10).jpg"/>
          <p:cNvPicPr>
            <a:picLocks noGrp="1" noChangeAspect="1" noChangeArrowheads="1"/>
          </p:cNvPicPr>
          <p:nvPr>
            <p:ph sz="half" idx="1"/>
          </p:nvPr>
        </p:nvPicPr>
        <p:blipFill>
          <a:blip r:embed="rId2"/>
          <a:srcRect/>
          <a:stretch>
            <a:fillRect/>
          </a:stretch>
        </p:blipFill>
        <p:spPr bwMode="auto">
          <a:xfrm>
            <a:off x="428596" y="1214422"/>
            <a:ext cx="3976877" cy="2535259"/>
          </a:xfrm>
          <a:prstGeom prst="rect">
            <a:avLst/>
          </a:prstGeom>
          <a:noFill/>
        </p:spPr>
      </p:pic>
      <p:pic>
        <p:nvPicPr>
          <p:cNvPr id="5" name="Picture 2" descr="E:\Ерёмченко\фото 11.01.2013\13.jpeg"/>
          <p:cNvPicPr>
            <a:picLocks noGrp="1" noChangeAspect="1" noChangeArrowheads="1"/>
          </p:cNvPicPr>
          <p:nvPr>
            <p:ph sz="half" idx="2"/>
          </p:nvPr>
        </p:nvPicPr>
        <p:blipFill>
          <a:blip r:embed="rId3" cstate="print"/>
          <a:srcRect/>
          <a:stretch>
            <a:fillRect/>
          </a:stretch>
        </p:blipFill>
        <p:spPr bwMode="auto">
          <a:xfrm>
            <a:off x="4357686" y="1428736"/>
            <a:ext cx="3521075" cy="2358257"/>
          </a:xfrm>
          <a:prstGeom prst="rect">
            <a:avLst/>
          </a:prstGeom>
          <a:noFill/>
        </p:spPr>
      </p:pic>
      <p:pic>
        <p:nvPicPr>
          <p:cNvPr id="6" name="Picture 2" descr="E:\Ерёмченко\фото к юбилею\5.jpeg"/>
          <p:cNvPicPr>
            <a:picLocks noChangeAspect="1" noChangeArrowheads="1"/>
          </p:cNvPicPr>
          <p:nvPr/>
        </p:nvPicPr>
        <p:blipFill>
          <a:blip r:embed="rId4"/>
          <a:srcRect/>
          <a:stretch>
            <a:fillRect/>
          </a:stretch>
        </p:blipFill>
        <p:spPr bwMode="auto">
          <a:xfrm>
            <a:off x="0" y="3872631"/>
            <a:ext cx="4350265" cy="2985369"/>
          </a:xfrm>
          <a:prstGeom prst="rect">
            <a:avLst/>
          </a:prstGeom>
          <a:noFill/>
        </p:spPr>
      </p:pic>
      <p:pic>
        <p:nvPicPr>
          <p:cNvPr id="11" name="Picture 4" descr="C:\Documents and Settings\Администратор\Рабочий стол\Новая папка\getImage (21.jpg"/>
          <p:cNvPicPr>
            <a:picLocks noChangeAspect="1" noChangeArrowheads="1"/>
          </p:cNvPicPr>
          <p:nvPr/>
        </p:nvPicPr>
        <p:blipFill>
          <a:blip r:embed="rId5"/>
          <a:srcRect/>
          <a:stretch>
            <a:fillRect/>
          </a:stretch>
        </p:blipFill>
        <p:spPr bwMode="auto">
          <a:xfrm>
            <a:off x="4929190" y="4018339"/>
            <a:ext cx="3786214" cy="2839661"/>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400" dirty="0" smtClean="0">
                <a:solidFill>
                  <a:schemeClr val="accent1"/>
                </a:solidFill>
              </a:rPr>
              <a:t>Кузнецов Владимир Григорьевич (завхоз) </a:t>
            </a:r>
            <a:r>
              <a:rPr lang="ru-RU" sz="1800" dirty="0" smtClean="0"/>
              <a:t>и </a:t>
            </a:r>
            <a:r>
              <a:rPr lang="ru-RU" sz="2200" dirty="0" smtClean="0">
                <a:solidFill>
                  <a:schemeClr val="accent1"/>
                </a:solidFill>
              </a:rPr>
              <a:t>Ростовцева Светлана  Степановна  (бухгалтер) </a:t>
            </a:r>
            <a:r>
              <a:rPr lang="ru-RU" sz="1800" dirty="0" smtClean="0"/>
              <a:t>не были педагогами , но горы любили,  а Владимир  Григорьевич работал  летом  с детьми на турбазе </a:t>
            </a:r>
            <a:r>
              <a:rPr lang="ru-RU" sz="1800" dirty="0" err="1" smtClean="0"/>
              <a:t>Аксаут</a:t>
            </a:r>
            <a:endParaRPr lang="ru-RU" sz="1800" dirty="0"/>
          </a:p>
        </p:txBody>
      </p:sp>
      <p:pic>
        <p:nvPicPr>
          <p:cNvPr id="17411" name="Picture 3" descr="E:\Ерёмченко\фото к юбилею\1.jpeg"/>
          <p:cNvPicPr>
            <a:picLocks noGrp="1" noChangeAspect="1" noChangeArrowheads="1"/>
          </p:cNvPicPr>
          <p:nvPr>
            <p:ph sz="half" idx="1"/>
          </p:nvPr>
        </p:nvPicPr>
        <p:blipFill>
          <a:blip r:embed="rId2"/>
          <a:srcRect/>
          <a:stretch>
            <a:fillRect/>
          </a:stretch>
        </p:blipFill>
        <p:spPr bwMode="auto">
          <a:xfrm>
            <a:off x="214282" y="2071678"/>
            <a:ext cx="4861210" cy="3329929"/>
          </a:xfrm>
          <a:prstGeom prst="rect">
            <a:avLst/>
          </a:prstGeom>
          <a:noFill/>
        </p:spPr>
      </p:pic>
      <p:pic>
        <p:nvPicPr>
          <p:cNvPr id="17412" name="Picture 4" descr="C:\Documents and Settings\Администратор\Рабочий стол\Новая папка\getImage (26.jpg"/>
          <p:cNvPicPr>
            <a:picLocks noGrp="1" noChangeAspect="1" noChangeArrowheads="1"/>
          </p:cNvPicPr>
          <p:nvPr>
            <p:ph sz="half" idx="2"/>
          </p:nvPr>
        </p:nvPicPr>
        <p:blipFill>
          <a:blip r:embed="rId3"/>
          <a:srcRect/>
          <a:stretch>
            <a:fillRect/>
          </a:stretch>
        </p:blipFill>
        <p:spPr bwMode="auto">
          <a:xfrm>
            <a:off x="5315109" y="1571611"/>
            <a:ext cx="2543038" cy="3800429"/>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400" i="1" dirty="0" smtClean="0"/>
              <a:t>2000 – 2010 годы самые интересные, насыщенные победами и творчеством</a:t>
            </a:r>
            <a:endParaRPr lang="ru-RU" sz="2400" dirty="0"/>
          </a:p>
        </p:txBody>
      </p:sp>
      <p:sp>
        <p:nvSpPr>
          <p:cNvPr id="3" name="Содержимое 2"/>
          <p:cNvSpPr>
            <a:spLocks noGrp="1"/>
          </p:cNvSpPr>
          <p:nvPr>
            <p:ph idx="1"/>
          </p:nvPr>
        </p:nvSpPr>
        <p:spPr/>
        <p:txBody>
          <a:bodyPr>
            <a:normAutofit fontScale="92500" lnSpcReduction="20000"/>
          </a:bodyPr>
          <a:lstStyle/>
          <a:p>
            <a:pPr>
              <a:buNone/>
            </a:pPr>
            <a:r>
              <a:rPr lang="ru-RU" dirty="0" smtClean="0"/>
              <a:t>В это время работают в ЦДЮТЭ педагогами: </a:t>
            </a:r>
          </a:p>
          <a:p>
            <a:r>
              <a:rPr lang="ru-RU" dirty="0" err="1" smtClean="0">
                <a:solidFill>
                  <a:schemeClr val="accent1"/>
                </a:solidFill>
              </a:rPr>
              <a:t>Шилкова</a:t>
            </a:r>
            <a:r>
              <a:rPr lang="ru-RU" dirty="0" smtClean="0">
                <a:solidFill>
                  <a:schemeClr val="accent1"/>
                </a:solidFill>
              </a:rPr>
              <a:t> Наталья Александровна</a:t>
            </a:r>
          </a:p>
          <a:p>
            <a:r>
              <a:rPr lang="ru-RU" dirty="0" smtClean="0">
                <a:solidFill>
                  <a:schemeClr val="accent1"/>
                </a:solidFill>
              </a:rPr>
              <a:t> </a:t>
            </a:r>
            <a:r>
              <a:rPr lang="ru-RU" dirty="0" err="1" smtClean="0">
                <a:solidFill>
                  <a:schemeClr val="accent1"/>
                </a:solidFill>
              </a:rPr>
              <a:t>Сылка</a:t>
            </a:r>
            <a:r>
              <a:rPr lang="ru-RU" dirty="0" smtClean="0">
                <a:solidFill>
                  <a:schemeClr val="accent1"/>
                </a:solidFill>
              </a:rPr>
              <a:t> Светлана Владимировна</a:t>
            </a:r>
          </a:p>
          <a:p>
            <a:r>
              <a:rPr lang="ru-RU" dirty="0" smtClean="0">
                <a:solidFill>
                  <a:schemeClr val="accent1"/>
                </a:solidFill>
              </a:rPr>
              <a:t> </a:t>
            </a:r>
            <a:r>
              <a:rPr lang="ru-RU" dirty="0" err="1" smtClean="0">
                <a:solidFill>
                  <a:schemeClr val="accent1"/>
                </a:solidFill>
              </a:rPr>
              <a:t>Панфилкина</a:t>
            </a:r>
            <a:r>
              <a:rPr lang="ru-RU" dirty="0" smtClean="0">
                <a:solidFill>
                  <a:schemeClr val="accent1"/>
                </a:solidFill>
              </a:rPr>
              <a:t> Инна Александровна</a:t>
            </a:r>
          </a:p>
          <a:p>
            <a:r>
              <a:rPr lang="ru-RU" dirty="0" smtClean="0">
                <a:solidFill>
                  <a:schemeClr val="accent1"/>
                </a:solidFill>
              </a:rPr>
              <a:t> Козуб Елена Николаевна</a:t>
            </a:r>
          </a:p>
          <a:p>
            <a:r>
              <a:rPr lang="ru-RU" dirty="0" smtClean="0">
                <a:solidFill>
                  <a:schemeClr val="accent1"/>
                </a:solidFill>
              </a:rPr>
              <a:t> Панченко Валентина Дмитриевна</a:t>
            </a:r>
          </a:p>
          <a:p>
            <a:r>
              <a:rPr lang="ru-RU" dirty="0" smtClean="0">
                <a:solidFill>
                  <a:schemeClr val="accent1"/>
                </a:solidFill>
              </a:rPr>
              <a:t> </a:t>
            </a:r>
            <a:r>
              <a:rPr lang="ru-RU" dirty="0" err="1" smtClean="0">
                <a:solidFill>
                  <a:schemeClr val="accent1"/>
                </a:solidFill>
              </a:rPr>
              <a:t>Еремченко</a:t>
            </a:r>
            <a:r>
              <a:rPr lang="ru-RU" dirty="0" smtClean="0">
                <a:solidFill>
                  <a:schemeClr val="accent1"/>
                </a:solidFill>
              </a:rPr>
              <a:t> Татьяна </a:t>
            </a:r>
            <a:r>
              <a:rPr lang="ru-RU" dirty="0" err="1" smtClean="0">
                <a:solidFill>
                  <a:schemeClr val="accent1"/>
                </a:solidFill>
              </a:rPr>
              <a:t>федоровна</a:t>
            </a:r>
            <a:endParaRPr lang="ru-RU" dirty="0" smtClean="0">
              <a:solidFill>
                <a:schemeClr val="accent1"/>
              </a:solidFill>
            </a:endParaRPr>
          </a:p>
          <a:p>
            <a:r>
              <a:rPr lang="ru-RU" dirty="0" smtClean="0">
                <a:solidFill>
                  <a:schemeClr val="accent1"/>
                </a:solidFill>
              </a:rPr>
              <a:t>Озерова Ирина Анатольевна</a:t>
            </a:r>
          </a:p>
          <a:p>
            <a:r>
              <a:rPr lang="ru-RU" dirty="0" smtClean="0">
                <a:solidFill>
                  <a:schemeClr val="accent1"/>
                </a:solidFill>
              </a:rPr>
              <a:t>Галактионова Ольга Сергеевна</a:t>
            </a:r>
          </a:p>
          <a:p>
            <a:r>
              <a:rPr lang="ru-RU" dirty="0" err="1" smtClean="0">
                <a:solidFill>
                  <a:schemeClr val="accent1"/>
                </a:solidFill>
              </a:rPr>
              <a:t>Шилкова</a:t>
            </a:r>
            <a:r>
              <a:rPr lang="ru-RU" dirty="0" smtClean="0">
                <a:solidFill>
                  <a:schemeClr val="accent1"/>
                </a:solidFill>
              </a:rPr>
              <a:t>(</a:t>
            </a:r>
            <a:r>
              <a:rPr lang="ru-RU" dirty="0" err="1" smtClean="0">
                <a:solidFill>
                  <a:schemeClr val="accent1"/>
                </a:solidFill>
              </a:rPr>
              <a:t>Мякиньких</a:t>
            </a:r>
            <a:r>
              <a:rPr lang="ru-RU" dirty="0" smtClean="0">
                <a:solidFill>
                  <a:schemeClr val="accent1"/>
                </a:solidFill>
              </a:rPr>
              <a:t>) Татьяна Александровна</a:t>
            </a:r>
            <a:r>
              <a:rPr lang="ru-RU" i="1" dirty="0" smtClean="0">
                <a:solidFill>
                  <a:schemeClr val="accent1"/>
                </a:solidFill>
              </a:rPr>
              <a:t> </a:t>
            </a:r>
          </a:p>
          <a:p>
            <a:r>
              <a:rPr lang="ru-RU" sz="3000" i="1" dirty="0" smtClean="0">
                <a:solidFill>
                  <a:srgbClr val="7030A0"/>
                </a:solidFill>
              </a:rPr>
              <a:t>Петрова Елена Анатольевна, которая была в 2002 году назначена директором Центра. </a:t>
            </a:r>
            <a:endParaRPr lang="ru-RU" sz="3000" dirty="0" smtClean="0">
              <a:solidFill>
                <a:srgbClr val="7030A0"/>
              </a:solidFill>
            </a:endParaRPr>
          </a:p>
          <a:p>
            <a:endParaRPr lang="ru-RU"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14876" y="320040"/>
            <a:ext cx="2981324" cy="1143000"/>
          </a:xfrm>
        </p:spPr>
        <p:txBody>
          <a:bodyPr>
            <a:normAutofit/>
          </a:bodyPr>
          <a:lstStyle/>
          <a:p>
            <a:r>
              <a:rPr lang="ru-RU" sz="2000" dirty="0" smtClean="0"/>
              <a:t>Директор ЦДЮТЭ с 2002 по 2007 г.г.</a:t>
            </a:r>
            <a:endParaRPr lang="ru-RU" sz="2000" dirty="0"/>
          </a:p>
        </p:txBody>
      </p:sp>
      <p:sp>
        <p:nvSpPr>
          <p:cNvPr id="3" name="Содержимое 2"/>
          <p:cNvSpPr>
            <a:spLocks noGrp="1"/>
          </p:cNvSpPr>
          <p:nvPr>
            <p:ph idx="1"/>
          </p:nvPr>
        </p:nvSpPr>
        <p:spPr/>
        <p:txBody>
          <a:bodyPr/>
          <a:lstStyle/>
          <a:p>
            <a:pPr>
              <a:buNone/>
            </a:pPr>
            <a:endParaRPr lang="ru-RU" dirty="0"/>
          </a:p>
        </p:txBody>
      </p:sp>
      <p:pic>
        <p:nvPicPr>
          <p:cNvPr id="7170" name="Picture 2" descr="C:\Documents and Settings\Администратор\Рабочий стол\Новая папка\getImage (16).jpg"/>
          <p:cNvPicPr>
            <a:picLocks noChangeAspect="1" noChangeArrowheads="1"/>
          </p:cNvPicPr>
          <p:nvPr/>
        </p:nvPicPr>
        <p:blipFill>
          <a:blip r:embed="rId2"/>
          <a:srcRect/>
          <a:stretch>
            <a:fillRect/>
          </a:stretch>
        </p:blipFill>
        <p:spPr bwMode="auto">
          <a:xfrm>
            <a:off x="857224" y="285728"/>
            <a:ext cx="2947184" cy="4112350"/>
          </a:xfrm>
          <a:prstGeom prst="rect">
            <a:avLst/>
          </a:prstGeom>
          <a:noFill/>
        </p:spPr>
      </p:pic>
      <p:pic>
        <p:nvPicPr>
          <p:cNvPr id="7171" name="Picture 3" descr="C:\Documents and Settings\Администратор\Рабочий стол\Новая папка\getImage (17).jpg"/>
          <p:cNvPicPr>
            <a:picLocks noChangeAspect="1" noChangeArrowheads="1"/>
          </p:cNvPicPr>
          <p:nvPr/>
        </p:nvPicPr>
        <p:blipFill>
          <a:blip r:embed="rId3"/>
          <a:srcRect/>
          <a:stretch>
            <a:fillRect/>
          </a:stretch>
        </p:blipFill>
        <p:spPr bwMode="auto">
          <a:xfrm>
            <a:off x="4857752" y="2000240"/>
            <a:ext cx="2622852" cy="4048132"/>
          </a:xfrm>
          <a:prstGeom prst="rect">
            <a:avLst/>
          </a:prstGeom>
          <a:noFill/>
        </p:spPr>
      </p:pic>
      <p:pic>
        <p:nvPicPr>
          <p:cNvPr id="6" name="Picture 4"/>
          <p:cNvPicPr>
            <a:picLocks noChangeAspect="1" noChangeArrowheads="1"/>
          </p:cNvPicPr>
          <p:nvPr/>
        </p:nvPicPr>
        <p:blipFill>
          <a:blip r:embed="rId4"/>
          <a:srcRect/>
          <a:stretch>
            <a:fillRect/>
          </a:stretch>
        </p:blipFill>
        <p:spPr bwMode="auto">
          <a:xfrm>
            <a:off x="928662" y="3286125"/>
            <a:ext cx="4226884" cy="2870208"/>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394316"/>
          </a:xfrm>
        </p:spPr>
        <p:txBody>
          <a:bodyPr>
            <a:normAutofit fontScale="90000"/>
          </a:bodyPr>
          <a:lstStyle/>
          <a:p>
            <a:pPr algn="ctr"/>
            <a:r>
              <a:rPr lang="ru-RU" dirty="0" smtClean="0"/>
              <a:t> Педагоги ЦДЮТЭ </a:t>
            </a:r>
            <a:endParaRPr lang="ru-RU" dirty="0"/>
          </a:p>
        </p:txBody>
      </p:sp>
      <p:pic>
        <p:nvPicPr>
          <p:cNvPr id="4" name="Picture 2"/>
          <p:cNvPicPr>
            <a:picLocks noGrp="1" noChangeAspect="1" noChangeArrowheads="1"/>
          </p:cNvPicPr>
          <p:nvPr>
            <p:ph idx="1"/>
          </p:nvPr>
        </p:nvPicPr>
        <p:blipFill>
          <a:blip r:embed="rId2"/>
          <a:srcRect/>
          <a:stretch>
            <a:fillRect/>
          </a:stretch>
        </p:blipFill>
        <p:spPr bwMode="auto">
          <a:xfrm>
            <a:off x="857224" y="764541"/>
            <a:ext cx="7358114" cy="5021913"/>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3614734" cy="1823076"/>
          </a:xfrm>
        </p:spPr>
        <p:txBody>
          <a:bodyPr>
            <a:normAutofit fontScale="90000"/>
          </a:bodyPr>
          <a:lstStyle/>
          <a:p>
            <a:r>
              <a:rPr lang="ru-RU" dirty="0" smtClean="0"/>
              <a:t>Педагоги ЦДЮТЭ и его воспитанники</a:t>
            </a:r>
            <a:endParaRPr lang="ru-RU" dirty="0"/>
          </a:p>
        </p:txBody>
      </p:sp>
      <p:pic>
        <p:nvPicPr>
          <p:cNvPr id="15362" name="Picture 2" descr="C:\Documents and Settings\Администратор\Рабочий стол\Новая папка\getImage (312.jpg"/>
          <p:cNvPicPr>
            <a:picLocks noGrp="1" noChangeAspect="1" noChangeArrowheads="1"/>
          </p:cNvPicPr>
          <p:nvPr>
            <p:ph idx="1"/>
          </p:nvPr>
        </p:nvPicPr>
        <p:blipFill>
          <a:blip r:embed="rId2"/>
          <a:srcRect/>
          <a:stretch>
            <a:fillRect/>
          </a:stretch>
        </p:blipFill>
        <p:spPr bwMode="auto">
          <a:xfrm>
            <a:off x="357158" y="2500306"/>
            <a:ext cx="2283030" cy="2846374"/>
          </a:xfrm>
          <a:prstGeom prst="rect">
            <a:avLst/>
          </a:prstGeom>
          <a:noFill/>
        </p:spPr>
      </p:pic>
      <p:pic>
        <p:nvPicPr>
          <p:cNvPr id="15363" name="Picture 3" descr="C:\Documents and Settings\Администратор\Рабочий стол\Новая папка\getImage (7).jpg"/>
          <p:cNvPicPr>
            <a:picLocks noChangeAspect="1" noChangeArrowheads="1"/>
          </p:cNvPicPr>
          <p:nvPr/>
        </p:nvPicPr>
        <p:blipFill>
          <a:blip r:embed="rId3"/>
          <a:srcRect/>
          <a:stretch>
            <a:fillRect/>
          </a:stretch>
        </p:blipFill>
        <p:spPr bwMode="auto">
          <a:xfrm>
            <a:off x="4214810" y="785794"/>
            <a:ext cx="3048000" cy="2286000"/>
          </a:xfrm>
          <a:prstGeom prst="rect">
            <a:avLst/>
          </a:prstGeom>
          <a:noFill/>
        </p:spPr>
      </p:pic>
      <p:pic>
        <p:nvPicPr>
          <p:cNvPr id="15365" name="Picture 5" descr="C:\Documents and Settings\Администратор\Рабочий стол\Новая папка\getImage (15jpg.jpg"/>
          <p:cNvPicPr>
            <a:picLocks noChangeAspect="1" noChangeArrowheads="1"/>
          </p:cNvPicPr>
          <p:nvPr/>
        </p:nvPicPr>
        <p:blipFill>
          <a:blip r:embed="rId4"/>
          <a:srcRect/>
          <a:stretch>
            <a:fillRect/>
          </a:stretch>
        </p:blipFill>
        <p:spPr bwMode="auto">
          <a:xfrm>
            <a:off x="4214778" y="3434950"/>
            <a:ext cx="4278346" cy="3208760"/>
          </a:xfrm>
          <a:prstGeom prst="rect">
            <a:avLst/>
          </a:prstGeom>
          <a:noFill/>
        </p:spPr>
      </p:pic>
      <p:pic>
        <p:nvPicPr>
          <p:cNvPr id="15366" name="Picture 6" descr="C:\Documents and Settings\Администратор\Рабочий стол\Новая папка\22.jpg"/>
          <p:cNvPicPr>
            <a:picLocks noChangeAspect="1" noChangeArrowheads="1"/>
          </p:cNvPicPr>
          <p:nvPr/>
        </p:nvPicPr>
        <p:blipFill>
          <a:blip r:embed="rId5"/>
          <a:srcRect/>
          <a:stretch>
            <a:fillRect/>
          </a:stretch>
        </p:blipFill>
        <p:spPr bwMode="auto">
          <a:xfrm>
            <a:off x="2000232" y="3250428"/>
            <a:ext cx="2166937" cy="3250406"/>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sz="1600" dirty="0" smtClean="0">
                <a:solidFill>
                  <a:schemeClr val="accent1"/>
                </a:solidFill>
              </a:rPr>
              <a:t>Галактионова Ольга </a:t>
            </a:r>
            <a:r>
              <a:rPr lang="ru-RU" sz="1600" dirty="0" err="1" smtClean="0">
                <a:solidFill>
                  <a:schemeClr val="accent1"/>
                </a:solidFill>
              </a:rPr>
              <a:t>сергеевна</a:t>
            </a:r>
            <a:r>
              <a:rPr lang="ru-RU" sz="1400" dirty="0" smtClean="0"/>
              <a:t> </a:t>
            </a:r>
            <a:br>
              <a:rPr lang="ru-RU" sz="1400" dirty="0" smtClean="0"/>
            </a:br>
            <a:r>
              <a:rPr lang="ru-RU" sz="1400" dirty="0" smtClean="0"/>
              <a:t>вернулась в 2002 году в ЦДЮТЭ.</a:t>
            </a:r>
            <a:br>
              <a:rPr lang="ru-RU" sz="1400" dirty="0" smtClean="0"/>
            </a:br>
            <a:r>
              <a:rPr lang="ru-RU" sz="1400" dirty="0" smtClean="0"/>
              <a:t>ЕЕ воспитанники </a:t>
            </a:r>
            <a:r>
              <a:rPr lang="ru-RU" sz="1400" dirty="0" err="1" smtClean="0"/>
              <a:t>станорвились</a:t>
            </a:r>
            <a:r>
              <a:rPr lang="ru-RU" sz="1400" dirty="0" smtClean="0"/>
              <a:t> неоднократно призерами городских соревнований, она была руководителем степенных и категорийных походов. Участвовала в акции «Вахта памяти», «Граница». Ольга Сергеевна ведет с детьми учебно-исследовательскую деятельность</a:t>
            </a:r>
            <a:endParaRPr lang="ru-RU" sz="1400" dirty="0"/>
          </a:p>
        </p:txBody>
      </p:sp>
      <p:pic>
        <p:nvPicPr>
          <p:cNvPr id="5122" name="Picture 2"/>
          <p:cNvPicPr>
            <a:picLocks noGrp="1" noChangeAspect="1" noChangeArrowheads="1"/>
          </p:cNvPicPr>
          <p:nvPr>
            <p:ph idx="1"/>
          </p:nvPr>
        </p:nvPicPr>
        <p:blipFill>
          <a:blip r:embed="rId2"/>
          <a:srcRect/>
          <a:stretch>
            <a:fillRect/>
          </a:stretch>
        </p:blipFill>
        <p:spPr bwMode="auto">
          <a:xfrm>
            <a:off x="571472" y="1571612"/>
            <a:ext cx="2438400" cy="1655064"/>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3214678" y="1714488"/>
            <a:ext cx="3490379" cy="2286016"/>
          </a:xfrm>
          <a:prstGeom prst="rect">
            <a:avLst/>
          </a:prstGeom>
          <a:noFill/>
          <a:ln w="9525">
            <a:noFill/>
            <a:miter lim="800000"/>
            <a:headEnd/>
            <a:tailEnd/>
          </a:ln>
          <a:effectLst/>
        </p:spPr>
      </p:pic>
      <p:pic>
        <p:nvPicPr>
          <p:cNvPr id="5126" name="Picture 6" descr="\\Referent\D\Foto\Сканированые фото\1 024.jpg"/>
          <p:cNvPicPr>
            <a:picLocks noChangeAspect="1" noChangeArrowheads="1"/>
          </p:cNvPicPr>
          <p:nvPr/>
        </p:nvPicPr>
        <p:blipFill>
          <a:blip r:embed="rId4" cstate="print"/>
          <a:srcRect/>
          <a:stretch>
            <a:fillRect/>
          </a:stretch>
        </p:blipFill>
        <p:spPr bwMode="auto">
          <a:xfrm>
            <a:off x="785786" y="3625847"/>
            <a:ext cx="2163612" cy="3232153"/>
          </a:xfrm>
          <a:prstGeom prst="rect">
            <a:avLst/>
          </a:prstGeom>
          <a:noFill/>
        </p:spPr>
      </p:pic>
      <p:pic>
        <p:nvPicPr>
          <p:cNvPr id="5127" name="Picture 7"/>
          <p:cNvPicPr>
            <a:picLocks noChangeAspect="1" noChangeArrowheads="1"/>
          </p:cNvPicPr>
          <p:nvPr/>
        </p:nvPicPr>
        <p:blipFill>
          <a:blip r:embed="rId5" cstate="print"/>
          <a:srcRect/>
          <a:stretch>
            <a:fillRect/>
          </a:stretch>
        </p:blipFill>
        <p:spPr bwMode="auto">
          <a:xfrm>
            <a:off x="3286116" y="4429132"/>
            <a:ext cx="2786082" cy="2089562"/>
          </a:xfrm>
          <a:prstGeom prst="rect">
            <a:avLst/>
          </a:prstGeom>
          <a:noFill/>
          <a:ln w="9525">
            <a:noFill/>
            <a:miter lim="800000"/>
            <a:headEnd/>
            <a:tailEnd/>
          </a:ln>
          <a:effectLst/>
        </p:spPr>
      </p:pic>
      <p:pic>
        <p:nvPicPr>
          <p:cNvPr id="5128" name="Picture 8" descr="E:\Ерёмченко\фото к юбилею\фото.jpeg"/>
          <p:cNvPicPr>
            <a:picLocks noChangeAspect="1" noChangeArrowheads="1"/>
          </p:cNvPicPr>
          <p:nvPr/>
        </p:nvPicPr>
        <p:blipFill>
          <a:blip r:embed="rId6" cstate="print"/>
          <a:srcRect/>
          <a:stretch>
            <a:fillRect/>
          </a:stretch>
        </p:blipFill>
        <p:spPr bwMode="auto">
          <a:xfrm>
            <a:off x="5929322" y="4000504"/>
            <a:ext cx="2922581" cy="2012420"/>
          </a:xfrm>
          <a:prstGeom prst="rect">
            <a:avLst/>
          </a:prstGeom>
          <a:noFill/>
        </p:spPr>
      </p:pic>
      <p:pic>
        <p:nvPicPr>
          <p:cNvPr id="8" name="Picture 2" descr="E:\Ерёмченко\фото к юбилею\7.jpeg"/>
          <p:cNvPicPr>
            <a:picLocks noChangeAspect="1" noChangeArrowheads="1"/>
          </p:cNvPicPr>
          <p:nvPr/>
        </p:nvPicPr>
        <p:blipFill>
          <a:blip r:embed="rId7" cstate="print"/>
          <a:srcRect/>
          <a:stretch>
            <a:fillRect/>
          </a:stretch>
        </p:blipFill>
        <p:spPr bwMode="auto">
          <a:xfrm>
            <a:off x="6215074" y="1500174"/>
            <a:ext cx="2714612" cy="172542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0"/>
            <a:ext cx="7739066" cy="1928802"/>
          </a:xfrm>
        </p:spPr>
        <p:txBody>
          <a:bodyPr>
            <a:normAutofit fontScale="90000"/>
          </a:bodyPr>
          <a:lstStyle/>
          <a:p>
            <a:pPr algn="ctr"/>
            <a:r>
              <a:rPr lang="ru-RU" sz="2000" dirty="0" smtClean="0"/>
              <a:t/>
            </a:r>
            <a:br>
              <a:rPr lang="ru-RU" sz="2000" dirty="0" smtClean="0"/>
            </a:br>
            <a:r>
              <a:rPr lang="ru-RU" sz="2000" dirty="0" smtClean="0"/>
              <a:t/>
            </a:r>
            <a:br>
              <a:rPr lang="ru-RU" sz="2000" dirty="0" smtClean="0"/>
            </a:br>
            <a:r>
              <a:rPr lang="ru-RU" sz="2000" dirty="0" smtClean="0"/>
              <a:t/>
            </a:r>
            <a:br>
              <a:rPr lang="ru-RU" sz="2000" dirty="0" smtClean="0"/>
            </a:br>
            <a:r>
              <a:rPr lang="ru-RU" sz="2000" dirty="0" smtClean="0"/>
              <a:t/>
            </a:r>
            <a:br>
              <a:rPr lang="ru-RU" sz="2000" dirty="0" smtClean="0"/>
            </a:br>
            <a:r>
              <a:rPr lang="ru-RU" sz="2000" dirty="0" smtClean="0">
                <a:solidFill>
                  <a:srgbClr val="7030A0"/>
                </a:solidFill>
              </a:rPr>
              <a:t/>
            </a:r>
            <a:br>
              <a:rPr lang="ru-RU" sz="2000" dirty="0" smtClean="0">
                <a:solidFill>
                  <a:srgbClr val="7030A0"/>
                </a:solidFill>
              </a:rPr>
            </a:br>
            <a:r>
              <a:rPr lang="ru-RU" sz="2000" dirty="0" smtClean="0">
                <a:solidFill>
                  <a:srgbClr val="7030A0"/>
                </a:solidFill>
              </a:rPr>
              <a:t> Озерова Ирина </a:t>
            </a:r>
            <a:r>
              <a:rPr lang="ru-RU" sz="2000" dirty="0" err="1" smtClean="0">
                <a:solidFill>
                  <a:srgbClr val="7030A0"/>
                </a:solidFill>
              </a:rPr>
              <a:t>анатольевна</a:t>
            </a:r>
            <a:r>
              <a:rPr lang="ru-RU" sz="2000" dirty="0" smtClean="0">
                <a:solidFill>
                  <a:srgbClr val="7030A0"/>
                </a:solidFill>
              </a:rPr>
              <a:t> , </a:t>
            </a:r>
            <a:br>
              <a:rPr lang="ru-RU" sz="2000" dirty="0" smtClean="0">
                <a:solidFill>
                  <a:srgbClr val="7030A0"/>
                </a:solidFill>
              </a:rPr>
            </a:br>
            <a:r>
              <a:rPr lang="ru-RU" sz="2000" dirty="0" smtClean="0">
                <a:solidFill>
                  <a:srgbClr val="7030A0"/>
                </a:solidFill>
              </a:rPr>
              <a:t> </a:t>
            </a:r>
            <a:r>
              <a:rPr lang="ru-RU" sz="1600" dirty="0" smtClean="0">
                <a:solidFill>
                  <a:schemeClr val="accent1"/>
                </a:solidFill>
              </a:rPr>
              <a:t>Имевшая туристский опыт и опыт  работы с детьми на турбазе </a:t>
            </a:r>
            <a:r>
              <a:rPr lang="ru-RU" sz="1600" dirty="0" err="1" smtClean="0">
                <a:solidFill>
                  <a:schemeClr val="accent1"/>
                </a:solidFill>
              </a:rPr>
              <a:t>Аксаут</a:t>
            </a:r>
            <a:r>
              <a:rPr lang="ru-RU" sz="1600" dirty="0" smtClean="0">
                <a:solidFill>
                  <a:schemeClr val="accent1"/>
                </a:solidFill>
              </a:rPr>
              <a:t>,  закончившая школу инструкторов, пришла  в 2002 году   В ЦДЮТЭ  работать педагогом дополнительного образования. Сейчас она курирует гражданско-патриотическое направление</a:t>
            </a:r>
            <a:r>
              <a:rPr lang="ru-RU" sz="2000" dirty="0" smtClean="0"/>
              <a:t/>
            </a:r>
            <a:br>
              <a:rPr lang="ru-RU" sz="2000" dirty="0" smtClean="0"/>
            </a:br>
            <a:r>
              <a:rPr lang="ru-RU" sz="1600" dirty="0" smtClean="0">
                <a:solidFill>
                  <a:srgbClr val="002060"/>
                </a:solidFill>
              </a:rPr>
              <a:t>на фото справа за спиной Ирины Анатольевны Сухов Володя, рядом слева - </a:t>
            </a:r>
            <a:r>
              <a:rPr lang="ru-RU" sz="1600" dirty="0" err="1" smtClean="0">
                <a:solidFill>
                  <a:srgbClr val="002060"/>
                </a:solidFill>
              </a:rPr>
              <a:t>Шпетер</a:t>
            </a:r>
            <a:r>
              <a:rPr lang="ru-RU" sz="1600" dirty="0" smtClean="0">
                <a:solidFill>
                  <a:srgbClr val="002060"/>
                </a:solidFill>
              </a:rPr>
              <a:t> Елена, внизу Юра Королев</a:t>
            </a:r>
            <a:endParaRPr lang="ru-RU" sz="1600" dirty="0">
              <a:solidFill>
                <a:srgbClr val="002060"/>
              </a:solidFill>
            </a:endParaRPr>
          </a:p>
        </p:txBody>
      </p:sp>
      <p:pic>
        <p:nvPicPr>
          <p:cNvPr id="1026" name="Picture 2" descr="E:\Ерёмченко\фото 11.01.2013\2.jpeg"/>
          <p:cNvPicPr>
            <a:picLocks noGrp="1" noChangeAspect="1" noChangeArrowheads="1"/>
          </p:cNvPicPr>
          <p:nvPr>
            <p:ph idx="1"/>
          </p:nvPr>
        </p:nvPicPr>
        <p:blipFill>
          <a:blip r:embed="rId2" cstate="print"/>
          <a:srcRect/>
          <a:stretch>
            <a:fillRect/>
          </a:stretch>
        </p:blipFill>
        <p:spPr bwMode="auto">
          <a:xfrm>
            <a:off x="357158" y="2011362"/>
            <a:ext cx="2960735" cy="4846638"/>
          </a:xfrm>
          <a:prstGeom prst="rect">
            <a:avLst/>
          </a:prstGeom>
          <a:noFill/>
        </p:spPr>
      </p:pic>
      <p:pic>
        <p:nvPicPr>
          <p:cNvPr id="1028" name="Picture 4" descr="E:\Ерёмченко\отсканированные документы\Рисунок.jpg"/>
          <p:cNvPicPr>
            <a:picLocks noChangeAspect="1" noChangeArrowheads="1"/>
          </p:cNvPicPr>
          <p:nvPr/>
        </p:nvPicPr>
        <p:blipFill>
          <a:blip r:embed="rId3"/>
          <a:srcRect/>
          <a:stretch>
            <a:fillRect/>
          </a:stretch>
        </p:blipFill>
        <p:spPr bwMode="auto">
          <a:xfrm>
            <a:off x="3286116" y="2117350"/>
            <a:ext cx="4538487" cy="3007930"/>
          </a:xfrm>
          <a:prstGeom prst="rect">
            <a:avLst/>
          </a:prstGeom>
          <a:noFill/>
        </p:spPr>
      </p:pic>
      <p:pic>
        <p:nvPicPr>
          <p:cNvPr id="8194" name="Picture 2" descr="C:\Documents and Settings\Администратор\Рабочий стол\Новая папка\getImage (22.jpg"/>
          <p:cNvPicPr>
            <a:picLocks noChangeAspect="1" noChangeArrowheads="1"/>
          </p:cNvPicPr>
          <p:nvPr/>
        </p:nvPicPr>
        <p:blipFill>
          <a:blip r:embed="rId4"/>
          <a:srcRect/>
          <a:stretch>
            <a:fillRect/>
          </a:stretch>
        </p:blipFill>
        <p:spPr bwMode="auto">
          <a:xfrm>
            <a:off x="2683934" y="4381504"/>
            <a:ext cx="1832883" cy="2333644"/>
          </a:xfrm>
          <a:prstGeom prst="rect">
            <a:avLst/>
          </a:prstGeom>
          <a:noFill/>
        </p:spPr>
      </p:pic>
      <p:pic>
        <p:nvPicPr>
          <p:cNvPr id="8195" name="Picture 3" descr="C:\Documents and Settings\Администратор\Рабочий стол\Новая папка\getImage (21).jpg"/>
          <p:cNvPicPr>
            <a:picLocks noChangeAspect="1" noChangeArrowheads="1"/>
          </p:cNvPicPr>
          <p:nvPr/>
        </p:nvPicPr>
        <p:blipFill>
          <a:blip r:embed="rId5"/>
          <a:srcRect/>
          <a:stretch>
            <a:fillRect/>
          </a:stretch>
        </p:blipFill>
        <p:spPr bwMode="auto">
          <a:xfrm>
            <a:off x="5333973" y="4857760"/>
            <a:ext cx="2190766" cy="1643074"/>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1823076"/>
          </a:xfrm>
        </p:spPr>
        <p:txBody>
          <a:bodyPr>
            <a:normAutofit fontScale="90000"/>
          </a:bodyPr>
          <a:lstStyle/>
          <a:p>
            <a:pPr algn="ctr"/>
            <a:r>
              <a:rPr lang="ru-RU" sz="2700" i="1" dirty="0" smtClean="0"/>
              <a:t>Медведев Геннадий Юрьевич</a:t>
            </a:r>
            <a:r>
              <a:rPr lang="ru-RU" sz="1800" i="1" dirty="0" smtClean="0"/>
              <a:t/>
            </a:r>
            <a:br>
              <a:rPr lang="ru-RU" sz="1800" i="1" dirty="0" smtClean="0"/>
            </a:br>
            <a:r>
              <a:rPr lang="ru-RU" sz="1800" i="1" dirty="0" smtClean="0">
                <a:solidFill>
                  <a:srgbClr val="7030A0"/>
                </a:solidFill>
              </a:rPr>
              <a:t>Экс- </a:t>
            </a:r>
            <a:r>
              <a:rPr lang="ru-RU" sz="1800" dirty="0" smtClean="0">
                <a:solidFill>
                  <a:srgbClr val="7030A0"/>
                </a:solidFill>
              </a:rPr>
              <a:t>педагог высшей категории  ЦДЮТЭ</a:t>
            </a:r>
            <a:r>
              <a:rPr lang="ru-RU" sz="1800" dirty="0" smtClean="0">
                <a:solidFill>
                  <a:schemeClr val="accent1"/>
                </a:solidFill>
              </a:rPr>
              <a:t/>
            </a:r>
            <a:br>
              <a:rPr lang="ru-RU" sz="1800" dirty="0" smtClean="0">
                <a:solidFill>
                  <a:schemeClr val="accent1"/>
                </a:solidFill>
              </a:rPr>
            </a:br>
            <a:r>
              <a:rPr lang="ru-RU" sz="1600" i="1" dirty="0" smtClean="0">
                <a:solidFill>
                  <a:srgbClr val="7030A0"/>
                </a:solidFill>
              </a:rPr>
              <a:t>Он подготовил из своих воспитанников 10 кандидатов в Мастера спорта по туристскому многоборью (спортивному туризму)</a:t>
            </a:r>
            <a:r>
              <a:rPr lang="ru-RU" sz="1800" dirty="0" smtClean="0">
                <a:solidFill>
                  <a:srgbClr val="7030A0"/>
                </a:solidFill>
              </a:rPr>
              <a:t/>
            </a:r>
            <a:br>
              <a:rPr lang="ru-RU" sz="1800" dirty="0" smtClean="0">
                <a:solidFill>
                  <a:srgbClr val="7030A0"/>
                </a:solidFill>
              </a:rPr>
            </a:br>
            <a:r>
              <a:rPr lang="ru-RU" sz="2000" dirty="0" smtClean="0">
                <a:solidFill>
                  <a:schemeClr val="accent1"/>
                </a:solidFill>
              </a:rPr>
              <a:t/>
            </a:r>
            <a:br>
              <a:rPr lang="ru-RU" sz="2000" dirty="0" smtClean="0">
                <a:solidFill>
                  <a:schemeClr val="accent1"/>
                </a:solidFill>
              </a:rPr>
            </a:br>
            <a:endParaRPr lang="ru-RU" sz="2000" dirty="0"/>
          </a:p>
        </p:txBody>
      </p:sp>
      <p:pic>
        <p:nvPicPr>
          <p:cNvPr id="4" name="Picture 2" descr="E:\Ерёмченко\отсканированные документы\Рисунок (62).jpg"/>
          <p:cNvPicPr>
            <a:picLocks noChangeAspect="1" noChangeArrowheads="1"/>
          </p:cNvPicPr>
          <p:nvPr/>
        </p:nvPicPr>
        <p:blipFill>
          <a:blip r:embed="rId2"/>
          <a:srcRect/>
          <a:stretch>
            <a:fillRect/>
          </a:stretch>
        </p:blipFill>
        <p:spPr bwMode="auto">
          <a:xfrm>
            <a:off x="4143372" y="1785926"/>
            <a:ext cx="4571099" cy="3056578"/>
          </a:xfrm>
          <a:prstGeom prst="rect">
            <a:avLst/>
          </a:prstGeom>
          <a:noFill/>
        </p:spPr>
      </p:pic>
      <p:pic>
        <p:nvPicPr>
          <p:cNvPr id="9218" name="Picture 2" descr="E:\Ерёмченко\отсканированные документы\Рисунок (61).jpg"/>
          <p:cNvPicPr>
            <a:picLocks noChangeAspect="1" noChangeArrowheads="1"/>
          </p:cNvPicPr>
          <p:nvPr/>
        </p:nvPicPr>
        <p:blipFill>
          <a:blip r:embed="rId3" cstate="print"/>
          <a:srcRect/>
          <a:stretch>
            <a:fillRect/>
          </a:stretch>
        </p:blipFill>
        <p:spPr bwMode="auto">
          <a:xfrm>
            <a:off x="333738" y="1857364"/>
            <a:ext cx="3533261" cy="2449213"/>
          </a:xfrm>
          <a:prstGeom prst="rect">
            <a:avLst/>
          </a:prstGeom>
          <a:noFill/>
        </p:spPr>
      </p:pic>
      <p:pic>
        <p:nvPicPr>
          <p:cNvPr id="6" name="Picture 3" descr="E:\Ерёмченко\отсканированные документы\Рисунок (57).jpg"/>
          <p:cNvPicPr>
            <a:picLocks noChangeAspect="1" noChangeArrowheads="1"/>
          </p:cNvPicPr>
          <p:nvPr/>
        </p:nvPicPr>
        <p:blipFill>
          <a:blip r:embed="rId4"/>
          <a:srcRect/>
          <a:stretch>
            <a:fillRect/>
          </a:stretch>
        </p:blipFill>
        <p:spPr bwMode="auto">
          <a:xfrm>
            <a:off x="5143504" y="4071942"/>
            <a:ext cx="3728116" cy="2432596"/>
          </a:xfrm>
          <a:prstGeom prst="rect">
            <a:avLst/>
          </a:prstGeom>
          <a:noFill/>
        </p:spPr>
      </p:pic>
      <p:pic>
        <p:nvPicPr>
          <p:cNvPr id="6146" name="Picture 2" descr="C:\Documents and Settings\Администратор\Рабочий стол\Новая папка\getImage (15jpg.jpg"/>
          <p:cNvPicPr>
            <a:picLocks noGrp="1" noChangeAspect="1" noChangeArrowheads="1"/>
          </p:cNvPicPr>
          <p:nvPr>
            <p:ph idx="1"/>
          </p:nvPr>
        </p:nvPicPr>
        <p:blipFill>
          <a:blip r:embed="rId5"/>
          <a:srcRect/>
          <a:stretch>
            <a:fillRect/>
          </a:stretch>
        </p:blipFill>
        <p:spPr bwMode="auto">
          <a:xfrm>
            <a:off x="1000100" y="3571876"/>
            <a:ext cx="4071934" cy="3053951"/>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t>Вместе с ним начинали работать:</a:t>
            </a:r>
            <a:endParaRPr lang="ru-RU" dirty="0"/>
          </a:p>
        </p:txBody>
      </p:sp>
      <p:sp>
        <p:nvSpPr>
          <p:cNvPr id="3" name="Содержимое 2"/>
          <p:cNvSpPr>
            <a:spLocks noGrp="1"/>
          </p:cNvSpPr>
          <p:nvPr>
            <p:ph idx="1"/>
          </p:nvPr>
        </p:nvSpPr>
        <p:spPr/>
        <p:txBody>
          <a:bodyPr/>
          <a:lstStyle/>
          <a:p>
            <a:r>
              <a:rPr lang="ru-RU" i="1" dirty="0" err="1" smtClean="0">
                <a:solidFill>
                  <a:srgbClr val="7030A0"/>
                </a:solidFill>
              </a:rPr>
              <a:t>Черкесенко</a:t>
            </a:r>
            <a:r>
              <a:rPr lang="ru-RU" i="1" dirty="0" smtClean="0">
                <a:solidFill>
                  <a:srgbClr val="7030A0"/>
                </a:solidFill>
              </a:rPr>
              <a:t> (Воробьева) Валентина Алексеевна</a:t>
            </a:r>
          </a:p>
          <a:p>
            <a:r>
              <a:rPr lang="ru-RU" i="1" dirty="0" smtClean="0">
                <a:solidFill>
                  <a:srgbClr val="7030A0"/>
                </a:solidFill>
              </a:rPr>
              <a:t> Руденко Юрий Иванович </a:t>
            </a:r>
          </a:p>
          <a:p>
            <a:r>
              <a:rPr lang="ru-RU" i="1" dirty="0" smtClean="0">
                <a:solidFill>
                  <a:srgbClr val="7030A0"/>
                </a:solidFill>
              </a:rPr>
              <a:t>Харитонов Владимир Иванович</a:t>
            </a:r>
          </a:p>
          <a:p>
            <a:r>
              <a:rPr lang="ru-RU" i="1" dirty="0" smtClean="0">
                <a:solidFill>
                  <a:srgbClr val="7030A0"/>
                </a:solidFill>
              </a:rPr>
              <a:t> Панченко (</a:t>
            </a:r>
            <a:r>
              <a:rPr lang="ru-RU" i="1" dirty="0" err="1" smtClean="0">
                <a:solidFill>
                  <a:srgbClr val="7030A0"/>
                </a:solidFill>
              </a:rPr>
              <a:t>Мачнева</a:t>
            </a:r>
            <a:r>
              <a:rPr lang="ru-RU" i="1" dirty="0" smtClean="0">
                <a:solidFill>
                  <a:srgbClr val="7030A0"/>
                </a:solidFill>
              </a:rPr>
              <a:t>) Валентина Дмитриевна</a:t>
            </a:r>
          </a:p>
          <a:p>
            <a:r>
              <a:rPr lang="ru-RU" i="1" dirty="0" smtClean="0">
                <a:solidFill>
                  <a:srgbClr val="7030A0"/>
                </a:solidFill>
              </a:rPr>
              <a:t> Анурова (Абрамова)Галина Анатольевна</a:t>
            </a:r>
          </a:p>
          <a:p>
            <a:r>
              <a:rPr lang="ru-RU" i="1" dirty="0" smtClean="0">
                <a:solidFill>
                  <a:srgbClr val="7030A0"/>
                </a:solidFill>
              </a:rPr>
              <a:t> Галактионова Ольга Сергеевна</a:t>
            </a:r>
          </a:p>
          <a:p>
            <a:r>
              <a:rPr lang="ru-RU" i="1" dirty="0" smtClean="0">
                <a:solidFill>
                  <a:srgbClr val="7030A0"/>
                </a:solidFill>
              </a:rPr>
              <a:t> Долганов Анатолий Филиппович</a:t>
            </a:r>
          </a:p>
          <a:p>
            <a:r>
              <a:rPr lang="ru-RU" i="1" dirty="0" smtClean="0">
                <a:solidFill>
                  <a:srgbClr val="7030A0"/>
                </a:solidFill>
              </a:rPr>
              <a:t> Кузнецов Владимир Иванович.</a:t>
            </a:r>
            <a:endParaRPr lang="ru-RU" dirty="0">
              <a:solidFill>
                <a:srgbClr val="7030A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43372" y="320040"/>
            <a:ext cx="3552828" cy="2394580"/>
          </a:xfrm>
        </p:spPr>
        <p:txBody>
          <a:bodyPr>
            <a:normAutofit fontScale="90000"/>
          </a:bodyPr>
          <a:lstStyle/>
          <a:p>
            <a:r>
              <a:rPr lang="ru-RU" sz="1600" dirty="0" smtClean="0"/>
              <a:t>Двое ребят из воспитанников Геннадия </a:t>
            </a:r>
            <a:r>
              <a:rPr lang="ru-RU" sz="1600" dirty="0" err="1" smtClean="0"/>
              <a:t>медведева</a:t>
            </a:r>
            <a:r>
              <a:rPr lang="ru-RU" sz="1600" dirty="0" smtClean="0"/>
              <a:t>  были  в одно время педагогами  ЦДЮТЭ. Это </a:t>
            </a:r>
            <a:r>
              <a:rPr lang="ru-RU" sz="2000" dirty="0" smtClean="0">
                <a:solidFill>
                  <a:schemeClr val="accent1"/>
                </a:solidFill>
              </a:rPr>
              <a:t>Терещенко Артем и Анисимова Евгения. </a:t>
            </a:r>
            <a:r>
              <a:rPr lang="ru-RU" sz="1600" dirty="0" smtClean="0">
                <a:solidFill>
                  <a:schemeClr val="accent1"/>
                </a:solidFill>
              </a:rPr>
              <a:t/>
            </a:r>
            <a:br>
              <a:rPr lang="ru-RU" sz="1600" dirty="0" smtClean="0">
                <a:solidFill>
                  <a:schemeClr val="accent1"/>
                </a:solidFill>
              </a:rPr>
            </a:br>
            <a:r>
              <a:rPr lang="ru-RU" sz="1600" dirty="0" smtClean="0"/>
              <a:t>Женя в первом ряду стоит четвертая слева на групповом снимке, а Артем  на снимках  вверху и внизу </a:t>
            </a:r>
            <a:endParaRPr lang="ru-RU" sz="1600" dirty="0"/>
          </a:p>
        </p:txBody>
      </p:sp>
      <p:pic>
        <p:nvPicPr>
          <p:cNvPr id="16386" name="Picture 2" descr="C:\Documents and Settings\Администратор\Рабочий стол\Новая папка\getImage (35pg.jpg"/>
          <p:cNvPicPr>
            <a:picLocks noGrp="1" noChangeAspect="1" noChangeArrowheads="1"/>
          </p:cNvPicPr>
          <p:nvPr>
            <p:ph idx="1"/>
          </p:nvPr>
        </p:nvPicPr>
        <p:blipFill>
          <a:blip r:embed="rId2"/>
          <a:srcRect/>
          <a:stretch>
            <a:fillRect/>
          </a:stretch>
        </p:blipFill>
        <p:spPr bwMode="auto">
          <a:xfrm>
            <a:off x="4357686" y="2928934"/>
            <a:ext cx="3853403" cy="2890052"/>
          </a:xfrm>
          <a:prstGeom prst="rect">
            <a:avLst/>
          </a:prstGeom>
          <a:noFill/>
        </p:spPr>
      </p:pic>
      <p:pic>
        <p:nvPicPr>
          <p:cNvPr id="16387" name="Picture 3" descr="C:\Documents and Settings\Администратор\Рабочий стол\Новая папка\getImage (34pg.jpg"/>
          <p:cNvPicPr>
            <a:picLocks noChangeAspect="1" noChangeArrowheads="1"/>
          </p:cNvPicPr>
          <p:nvPr/>
        </p:nvPicPr>
        <p:blipFill>
          <a:blip r:embed="rId3"/>
          <a:srcRect/>
          <a:stretch>
            <a:fillRect/>
          </a:stretch>
        </p:blipFill>
        <p:spPr bwMode="auto">
          <a:xfrm>
            <a:off x="428596" y="357166"/>
            <a:ext cx="3403600" cy="2286000"/>
          </a:xfrm>
          <a:prstGeom prst="rect">
            <a:avLst/>
          </a:prstGeom>
          <a:noFill/>
        </p:spPr>
      </p:pic>
      <p:pic>
        <p:nvPicPr>
          <p:cNvPr id="16388" name="Picture 4" descr="C:\Documents and Settings\Администратор\Рабочий стол\Новая папка\getImage (15jpg.jpg"/>
          <p:cNvPicPr>
            <a:picLocks noChangeAspect="1" noChangeArrowheads="1"/>
          </p:cNvPicPr>
          <p:nvPr/>
        </p:nvPicPr>
        <p:blipFill>
          <a:blip r:embed="rId4"/>
          <a:srcRect/>
          <a:stretch>
            <a:fillRect/>
          </a:stretch>
        </p:blipFill>
        <p:spPr bwMode="auto">
          <a:xfrm>
            <a:off x="500034" y="3357562"/>
            <a:ext cx="3587746" cy="269081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200" dirty="0" err="1" smtClean="0">
                <a:solidFill>
                  <a:schemeClr val="accent1"/>
                </a:solidFill>
              </a:rPr>
              <a:t>Кимберг</a:t>
            </a:r>
            <a:r>
              <a:rPr lang="ru-RU" sz="3200" dirty="0" smtClean="0">
                <a:solidFill>
                  <a:schemeClr val="accent1"/>
                </a:solidFill>
              </a:rPr>
              <a:t> Сергей Владимирович – директор ЦДЮТЭ с 2007 г.</a:t>
            </a:r>
            <a:endParaRPr lang="ru-RU" sz="3200" dirty="0">
              <a:solidFill>
                <a:schemeClr val="accent1"/>
              </a:solidFill>
            </a:endParaRPr>
          </a:p>
        </p:txBody>
      </p:sp>
      <p:pic>
        <p:nvPicPr>
          <p:cNvPr id="4098" name="Picture 2" descr="\\Referent\D\Foto\Директор ЦДЮТЭ г.Невинномысска.JPG"/>
          <p:cNvPicPr>
            <a:picLocks noGrp="1" noChangeAspect="1" noChangeArrowheads="1"/>
          </p:cNvPicPr>
          <p:nvPr>
            <p:ph idx="1"/>
          </p:nvPr>
        </p:nvPicPr>
        <p:blipFill>
          <a:blip r:embed="rId2" cstate="print"/>
          <a:srcRect/>
          <a:stretch>
            <a:fillRect/>
          </a:stretch>
        </p:blipFill>
        <p:spPr bwMode="auto">
          <a:xfrm>
            <a:off x="928662" y="1571612"/>
            <a:ext cx="6462184" cy="4846638"/>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43372" y="285728"/>
            <a:ext cx="4071966" cy="714380"/>
          </a:xfrm>
        </p:spPr>
        <p:txBody>
          <a:bodyPr>
            <a:normAutofit fontScale="90000"/>
          </a:bodyPr>
          <a:lstStyle/>
          <a:p>
            <a:r>
              <a:rPr lang="ru-RU" sz="2000" dirty="0" err="1" smtClean="0">
                <a:solidFill>
                  <a:srgbClr val="7030A0"/>
                </a:solidFill>
              </a:rPr>
              <a:t>Сылка</a:t>
            </a:r>
            <a:r>
              <a:rPr lang="ru-RU" sz="2000" dirty="0" smtClean="0">
                <a:solidFill>
                  <a:srgbClr val="7030A0"/>
                </a:solidFill>
              </a:rPr>
              <a:t> Светлана – </a:t>
            </a:r>
            <a:r>
              <a:rPr lang="ru-RU" sz="1600" dirty="0" smtClean="0">
                <a:solidFill>
                  <a:srgbClr val="7030A0"/>
                </a:solidFill>
              </a:rPr>
              <a:t>методист ЦДЮТЭ, курирует спортивный туризм</a:t>
            </a:r>
            <a:endParaRPr lang="ru-RU" sz="1600" dirty="0">
              <a:solidFill>
                <a:srgbClr val="7030A0"/>
              </a:solidFill>
            </a:endParaRPr>
          </a:p>
        </p:txBody>
      </p:sp>
      <p:pic>
        <p:nvPicPr>
          <p:cNvPr id="4" name="Picture 2" descr="F:\донской лес\IMG_5677.JPG"/>
          <p:cNvPicPr>
            <a:picLocks noChangeAspect="1" noChangeArrowheads="1"/>
          </p:cNvPicPr>
          <p:nvPr/>
        </p:nvPicPr>
        <p:blipFill>
          <a:blip r:embed="rId2" cstate="print"/>
          <a:srcRect/>
          <a:stretch>
            <a:fillRect/>
          </a:stretch>
        </p:blipFill>
        <p:spPr bwMode="auto">
          <a:xfrm>
            <a:off x="714348" y="500042"/>
            <a:ext cx="3143240" cy="2357430"/>
          </a:xfrm>
          <a:prstGeom prst="rect">
            <a:avLst/>
          </a:prstGeom>
          <a:noFill/>
        </p:spPr>
      </p:pic>
      <p:pic>
        <p:nvPicPr>
          <p:cNvPr id="7" name="Picture 2" descr="F:\восхождение на М.седло\DSC07481.JPG"/>
          <p:cNvPicPr>
            <a:picLocks noChangeAspect="1" noChangeArrowheads="1"/>
          </p:cNvPicPr>
          <p:nvPr/>
        </p:nvPicPr>
        <p:blipFill>
          <a:blip r:embed="rId3" cstate="print"/>
          <a:srcRect/>
          <a:stretch>
            <a:fillRect/>
          </a:stretch>
        </p:blipFill>
        <p:spPr bwMode="auto">
          <a:xfrm>
            <a:off x="214282" y="2857496"/>
            <a:ext cx="3845983" cy="2884487"/>
          </a:xfrm>
          <a:prstGeom prst="rect">
            <a:avLst/>
          </a:prstGeom>
          <a:noFill/>
        </p:spPr>
      </p:pic>
      <p:pic>
        <p:nvPicPr>
          <p:cNvPr id="8" name="Picture 2" descr="F:\54 слёт Архыз-2011\IMG_0101.JPG"/>
          <p:cNvPicPr>
            <a:picLocks noChangeAspect="1" noChangeArrowheads="1"/>
          </p:cNvPicPr>
          <p:nvPr/>
        </p:nvPicPr>
        <p:blipFill>
          <a:blip r:embed="rId4" cstate="print"/>
          <a:srcRect/>
          <a:stretch>
            <a:fillRect/>
          </a:stretch>
        </p:blipFill>
        <p:spPr bwMode="auto">
          <a:xfrm>
            <a:off x="4000496" y="1142984"/>
            <a:ext cx="4155020" cy="3116265"/>
          </a:xfrm>
          <a:prstGeom prst="rect">
            <a:avLst/>
          </a:prstGeom>
          <a:noFill/>
        </p:spPr>
      </p:pic>
      <p:pic>
        <p:nvPicPr>
          <p:cNvPr id="10" name="Picture 2"/>
          <p:cNvPicPr>
            <a:picLocks noGrp="1" noChangeAspect="1" noChangeArrowheads="1"/>
          </p:cNvPicPr>
          <p:nvPr>
            <p:ph idx="1"/>
          </p:nvPr>
        </p:nvPicPr>
        <p:blipFill>
          <a:blip r:embed="rId5" cstate="print"/>
          <a:srcRect/>
          <a:stretch>
            <a:fillRect/>
          </a:stretch>
        </p:blipFill>
        <p:spPr bwMode="auto">
          <a:xfrm>
            <a:off x="4000496" y="4411272"/>
            <a:ext cx="2940574" cy="2205431"/>
          </a:xfrm>
          <a:prstGeom prst="rect">
            <a:avLst/>
          </a:prstGeom>
          <a:noFill/>
          <a:ln w="9525">
            <a:noFill/>
            <a:miter lim="800000"/>
            <a:headEnd/>
            <a:tailEnd/>
          </a:ln>
          <a:effectLst/>
        </p:spPr>
      </p:pic>
      <p:pic>
        <p:nvPicPr>
          <p:cNvPr id="11" name="Picture 6" descr="E:\Ерёмченко\отсканированные документы\Копия Рисунок (56).jpg"/>
          <p:cNvPicPr>
            <a:picLocks noChangeAspect="1" noChangeArrowheads="1"/>
          </p:cNvPicPr>
          <p:nvPr/>
        </p:nvPicPr>
        <p:blipFill>
          <a:blip r:embed="rId6"/>
          <a:srcRect/>
          <a:stretch>
            <a:fillRect/>
          </a:stretch>
        </p:blipFill>
        <p:spPr bwMode="auto">
          <a:xfrm>
            <a:off x="6072198" y="3857628"/>
            <a:ext cx="2857488" cy="1864065"/>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3328982" cy="1143000"/>
          </a:xfrm>
        </p:spPr>
        <p:txBody>
          <a:bodyPr>
            <a:normAutofit/>
          </a:bodyPr>
          <a:lstStyle/>
          <a:p>
            <a:r>
              <a:rPr lang="ru-RU" sz="2000" dirty="0" err="1" smtClean="0">
                <a:solidFill>
                  <a:schemeClr val="accent1"/>
                </a:solidFill>
              </a:rPr>
              <a:t>Скрипник</a:t>
            </a:r>
            <a:r>
              <a:rPr lang="ru-RU" sz="2000" dirty="0" smtClean="0">
                <a:solidFill>
                  <a:schemeClr val="accent1"/>
                </a:solidFill>
              </a:rPr>
              <a:t> Светлана –</a:t>
            </a:r>
            <a:r>
              <a:rPr lang="ru-RU" sz="1600" dirty="0" smtClean="0">
                <a:solidFill>
                  <a:srgbClr val="7030A0"/>
                </a:solidFill>
              </a:rPr>
              <a:t>педагог высшей категории ЦДЮТЭ</a:t>
            </a:r>
            <a:endParaRPr lang="ru-RU" sz="1600" dirty="0">
              <a:solidFill>
                <a:srgbClr val="7030A0"/>
              </a:solidFill>
            </a:endParaRPr>
          </a:p>
        </p:txBody>
      </p:sp>
      <p:pic>
        <p:nvPicPr>
          <p:cNvPr id="8197" name="Picture 5" descr="E:\Ерёмченко\отсканированные документы\Рисунок (56).jpg"/>
          <p:cNvPicPr>
            <a:picLocks noChangeAspect="1" noChangeArrowheads="1"/>
          </p:cNvPicPr>
          <p:nvPr/>
        </p:nvPicPr>
        <p:blipFill>
          <a:blip r:embed="rId2"/>
          <a:srcRect/>
          <a:stretch>
            <a:fillRect/>
          </a:stretch>
        </p:blipFill>
        <p:spPr bwMode="auto">
          <a:xfrm>
            <a:off x="4286248" y="428604"/>
            <a:ext cx="3518408" cy="2327280"/>
          </a:xfrm>
          <a:prstGeom prst="rect">
            <a:avLst/>
          </a:prstGeom>
          <a:noFill/>
        </p:spPr>
      </p:pic>
      <p:pic>
        <p:nvPicPr>
          <p:cNvPr id="8" name="Picture 2" descr="F:\Соревнования 27.11.2011\100_6127.JPG"/>
          <p:cNvPicPr>
            <a:picLocks noGrp="1" noChangeAspect="1" noChangeArrowheads="1"/>
          </p:cNvPicPr>
          <p:nvPr>
            <p:ph idx="1"/>
          </p:nvPr>
        </p:nvPicPr>
        <p:blipFill>
          <a:blip r:embed="rId3" cstate="print"/>
          <a:srcRect/>
          <a:stretch>
            <a:fillRect/>
          </a:stretch>
        </p:blipFill>
        <p:spPr bwMode="auto">
          <a:xfrm>
            <a:off x="142844" y="1500010"/>
            <a:ext cx="5062010" cy="3373705"/>
          </a:xfrm>
          <a:prstGeom prst="rect">
            <a:avLst/>
          </a:prstGeom>
          <a:noFill/>
        </p:spPr>
      </p:pic>
      <p:pic>
        <p:nvPicPr>
          <p:cNvPr id="9" name="Picture 4" descr="E:\Ерёмченко\отсканированные документы\Копия Рисунок (57).jpg"/>
          <p:cNvPicPr>
            <a:picLocks noChangeAspect="1" noChangeArrowheads="1"/>
          </p:cNvPicPr>
          <p:nvPr/>
        </p:nvPicPr>
        <p:blipFill>
          <a:blip r:embed="rId4"/>
          <a:srcRect/>
          <a:stretch>
            <a:fillRect/>
          </a:stretch>
        </p:blipFill>
        <p:spPr bwMode="auto">
          <a:xfrm>
            <a:off x="4286248" y="3286124"/>
            <a:ext cx="4510114" cy="2999226"/>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3257544" cy="4109092"/>
          </a:xfrm>
        </p:spPr>
        <p:txBody>
          <a:bodyPr>
            <a:normAutofit fontScale="90000"/>
          </a:bodyPr>
          <a:lstStyle/>
          <a:p>
            <a:pPr algn="ctr"/>
            <a:r>
              <a:rPr lang="ru-RU" sz="1600" dirty="0" smtClean="0"/>
              <a:t> </a:t>
            </a:r>
            <a:br>
              <a:rPr lang="ru-RU" sz="1600" dirty="0" smtClean="0"/>
            </a:br>
            <a:r>
              <a:rPr lang="ru-RU" sz="1600" dirty="0" smtClean="0"/>
              <a:t/>
            </a:r>
            <a:br>
              <a:rPr lang="ru-RU" sz="1600" dirty="0" smtClean="0"/>
            </a:br>
            <a:r>
              <a:rPr lang="ru-RU" sz="1600" dirty="0" smtClean="0"/>
              <a:t/>
            </a:r>
            <a:br>
              <a:rPr lang="ru-RU" sz="1600" dirty="0" smtClean="0"/>
            </a:br>
            <a:r>
              <a:rPr lang="ru-RU" sz="1600" dirty="0" smtClean="0"/>
              <a:t/>
            </a:r>
            <a:br>
              <a:rPr lang="ru-RU" sz="1600" dirty="0" smtClean="0"/>
            </a:br>
            <a:r>
              <a:rPr lang="ru-RU" sz="2000" dirty="0" smtClean="0"/>
              <a:t>  </a:t>
            </a:r>
            <a:r>
              <a:rPr lang="ru-RU" sz="2200" dirty="0" err="1" smtClean="0">
                <a:solidFill>
                  <a:schemeClr val="accent1"/>
                </a:solidFill>
              </a:rPr>
              <a:t>Панфилкина</a:t>
            </a:r>
            <a:r>
              <a:rPr lang="ru-RU" sz="2200" dirty="0" smtClean="0">
                <a:solidFill>
                  <a:schemeClr val="accent1"/>
                </a:solidFill>
              </a:rPr>
              <a:t> </a:t>
            </a:r>
            <a:br>
              <a:rPr lang="ru-RU" sz="2200" dirty="0" smtClean="0">
                <a:solidFill>
                  <a:schemeClr val="accent1"/>
                </a:solidFill>
              </a:rPr>
            </a:br>
            <a:r>
              <a:rPr lang="ru-RU" sz="2200" dirty="0" smtClean="0">
                <a:solidFill>
                  <a:schemeClr val="accent1"/>
                </a:solidFill>
              </a:rPr>
              <a:t>Инна Александровна –</a:t>
            </a:r>
            <a:br>
              <a:rPr lang="ru-RU" sz="2200" dirty="0" smtClean="0">
                <a:solidFill>
                  <a:schemeClr val="accent1"/>
                </a:solidFill>
              </a:rPr>
            </a:br>
            <a:r>
              <a:rPr lang="ru-RU" sz="1600" dirty="0" smtClean="0"/>
              <a:t/>
            </a:r>
            <a:br>
              <a:rPr lang="ru-RU" sz="1600" dirty="0" smtClean="0"/>
            </a:br>
            <a:r>
              <a:rPr lang="ru-RU" sz="1600" dirty="0" smtClean="0"/>
              <a:t> методист высшей категории  ЦДЮТЭ . </a:t>
            </a:r>
            <a:br>
              <a:rPr lang="ru-RU" sz="1600" dirty="0" smtClean="0"/>
            </a:br>
            <a:r>
              <a:rPr lang="ru-RU" sz="1600" dirty="0" smtClean="0"/>
              <a:t>Она курирует </a:t>
            </a:r>
            <a:r>
              <a:rPr lang="ru-RU" sz="1600" dirty="0" err="1" smtClean="0"/>
              <a:t>учебно</a:t>
            </a:r>
            <a:r>
              <a:rPr lang="ru-RU" sz="1600" dirty="0" smtClean="0"/>
              <a:t>- исследовательскую деятельность и экологическое направление</a:t>
            </a:r>
            <a:br>
              <a:rPr lang="ru-RU" sz="1600" dirty="0" smtClean="0"/>
            </a:br>
            <a:r>
              <a:rPr lang="ru-RU" sz="1600" dirty="0" smtClean="0"/>
              <a:t> (Внизу  справа на горе </a:t>
            </a:r>
            <a:r>
              <a:rPr lang="ru-RU" sz="1600" dirty="0" err="1" smtClean="0"/>
              <a:t>Иванча</a:t>
            </a:r>
            <a:r>
              <a:rPr lang="ru-RU" sz="1600" dirty="0" smtClean="0"/>
              <a:t>). </a:t>
            </a:r>
            <a:br>
              <a:rPr lang="ru-RU" sz="1600" dirty="0" smtClean="0"/>
            </a:br>
            <a:r>
              <a:rPr lang="ru-RU" sz="1600" dirty="0" smtClean="0"/>
              <a:t>   Вверху справа как организатор среди победителей городского конкурса листовок.</a:t>
            </a:r>
            <a:br>
              <a:rPr lang="ru-RU" sz="1600" dirty="0" smtClean="0"/>
            </a:br>
            <a:r>
              <a:rPr lang="ru-RU" sz="1600" dirty="0" smtClean="0"/>
              <a:t>Внизу слева как руководитель среди победителей краевых соревнований</a:t>
            </a:r>
            <a:br>
              <a:rPr lang="ru-RU" sz="1600" dirty="0" smtClean="0"/>
            </a:br>
            <a:r>
              <a:rPr lang="ru-RU" sz="1600" dirty="0" smtClean="0"/>
              <a:t/>
            </a:r>
            <a:br>
              <a:rPr lang="ru-RU" sz="1600" dirty="0" smtClean="0"/>
            </a:br>
            <a:r>
              <a:rPr lang="ru-RU" sz="1600" dirty="0" smtClean="0"/>
              <a:t/>
            </a:r>
            <a:br>
              <a:rPr lang="ru-RU" sz="1600" dirty="0" smtClean="0"/>
            </a:br>
            <a:endParaRPr lang="ru-RU" sz="2200" dirty="0"/>
          </a:p>
        </p:txBody>
      </p:sp>
      <p:pic>
        <p:nvPicPr>
          <p:cNvPr id="5" name="Picture 2" descr="F:\Иванча 14.10.06\разное\DSC01595.JPG"/>
          <p:cNvPicPr>
            <a:picLocks noGrp="1" noChangeAspect="1" noChangeArrowheads="1"/>
          </p:cNvPicPr>
          <p:nvPr>
            <p:ph idx="1"/>
          </p:nvPr>
        </p:nvPicPr>
        <p:blipFill>
          <a:blip r:embed="rId2" cstate="print"/>
          <a:srcRect/>
          <a:stretch>
            <a:fillRect/>
          </a:stretch>
        </p:blipFill>
        <p:spPr bwMode="auto">
          <a:xfrm>
            <a:off x="4821050" y="3286124"/>
            <a:ext cx="4322950" cy="3241518"/>
          </a:xfrm>
          <a:prstGeom prst="rect">
            <a:avLst/>
          </a:prstGeom>
          <a:noFill/>
        </p:spPr>
      </p:pic>
      <p:pic>
        <p:nvPicPr>
          <p:cNvPr id="6" name="Picture 2" descr="F:\награждение конкурса листовок 2011\DSC01012.JPG"/>
          <p:cNvPicPr>
            <a:picLocks noChangeAspect="1" noChangeArrowheads="1"/>
          </p:cNvPicPr>
          <p:nvPr/>
        </p:nvPicPr>
        <p:blipFill>
          <a:blip r:embed="rId3" cstate="print"/>
          <a:srcRect/>
          <a:stretch>
            <a:fillRect/>
          </a:stretch>
        </p:blipFill>
        <p:spPr bwMode="auto">
          <a:xfrm>
            <a:off x="3857620" y="500042"/>
            <a:ext cx="4000529" cy="3000397"/>
          </a:xfrm>
          <a:prstGeom prst="rect">
            <a:avLst/>
          </a:prstGeom>
          <a:noFill/>
        </p:spPr>
      </p:pic>
      <p:pic>
        <p:nvPicPr>
          <p:cNvPr id="10243" name="Picture 3" descr="E:\Ерёмченко\фото к юбилею\10.jpeg"/>
          <p:cNvPicPr>
            <a:picLocks noChangeAspect="1" noChangeArrowheads="1"/>
          </p:cNvPicPr>
          <p:nvPr/>
        </p:nvPicPr>
        <p:blipFill>
          <a:blip r:embed="rId4" cstate="print"/>
          <a:srcRect/>
          <a:stretch>
            <a:fillRect/>
          </a:stretch>
        </p:blipFill>
        <p:spPr bwMode="auto">
          <a:xfrm>
            <a:off x="857224" y="4071942"/>
            <a:ext cx="3286116" cy="2221493"/>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3757610" cy="2323142"/>
          </a:xfrm>
        </p:spPr>
        <p:txBody>
          <a:bodyPr>
            <a:normAutofit/>
          </a:bodyPr>
          <a:lstStyle/>
          <a:p>
            <a:r>
              <a:rPr lang="ru-RU" sz="1600" dirty="0" smtClean="0"/>
              <a:t> педагоги дополнительного образования – бывшие воспитанники </a:t>
            </a:r>
            <a:r>
              <a:rPr lang="ru-RU" sz="1600" dirty="0" err="1" smtClean="0"/>
              <a:t>ЦДЮТэ</a:t>
            </a:r>
            <a:r>
              <a:rPr lang="ru-RU" sz="1600" dirty="0" smtClean="0"/>
              <a:t>:</a:t>
            </a:r>
            <a:br>
              <a:rPr lang="ru-RU" sz="1600" dirty="0" smtClean="0"/>
            </a:br>
            <a:r>
              <a:rPr lang="ru-RU" sz="2400" dirty="0" smtClean="0">
                <a:solidFill>
                  <a:schemeClr val="accent1"/>
                </a:solidFill>
              </a:rPr>
              <a:t>Алексей Козлов </a:t>
            </a:r>
            <a:r>
              <a:rPr lang="ru-RU" sz="1600" dirty="0" smtClean="0">
                <a:solidFill>
                  <a:schemeClr val="accent1"/>
                </a:solidFill>
              </a:rPr>
              <a:t>(слева внизу на  горе Малое Седло и на скальном участке горы </a:t>
            </a:r>
            <a:r>
              <a:rPr lang="ru-RU" sz="1600" dirty="0" err="1" smtClean="0">
                <a:solidFill>
                  <a:schemeClr val="accent1"/>
                </a:solidFill>
              </a:rPr>
              <a:t>Иванча</a:t>
            </a:r>
            <a:r>
              <a:rPr lang="ru-RU" sz="1600" dirty="0" smtClean="0">
                <a:solidFill>
                  <a:schemeClr val="accent1"/>
                </a:solidFill>
              </a:rPr>
              <a:t>) </a:t>
            </a:r>
            <a:r>
              <a:rPr lang="ru-RU" sz="2400" dirty="0" smtClean="0">
                <a:solidFill>
                  <a:schemeClr val="accent1"/>
                </a:solidFill>
              </a:rPr>
              <a:t>и </a:t>
            </a:r>
            <a:r>
              <a:rPr lang="ru-RU" sz="2400" dirty="0" err="1" smtClean="0">
                <a:solidFill>
                  <a:schemeClr val="accent1"/>
                </a:solidFill>
              </a:rPr>
              <a:t>Жабский</a:t>
            </a:r>
            <a:r>
              <a:rPr lang="ru-RU" sz="2400" dirty="0" smtClean="0">
                <a:solidFill>
                  <a:schemeClr val="accent1"/>
                </a:solidFill>
              </a:rPr>
              <a:t>  Владимир</a:t>
            </a:r>
            <a:endParaRPr lang="ru-RU" sz="2400" dirty="0">
              <a:solidFill>
                <a:schemeClr val="accent1"/>
              </a:solidFill>
            </a:endParaRPr>
          </a:p>
        </p:txBody>
      </p:sp>
      <p:pic>
        <p:nvPicPr>
          <p:cNvPr id="24578" name="Picture 2" descr="F:\иванча2008\Изображение 119.jpg"/>
          <p:cNvPicPr>
            <a:picLocks noGrp="1" noChangeAspect="1" noChangeArrowheads="1"/>
          </p:cNvPicPr>
          <p:nvPr>
            <p:ph idx="1"/>
          </p:nvPr>
        </p:nvPicPr>
        <p:blipFill>
          <a:blip r:embed="rId2" cstate="print"/>
          <a:srcRect/>
          <a:stretch>
            <a:fillRect/>
          </a:stretch>
        </p:blipFill>
        <p:spPr bwMode="auto">
          <a:xfrm>
            <a:off x="4143372" y="857232"/>
            <a:ext cx="4322268" cy="3241701"/>
          </a:xfrm>
          <a:prstGeom prst="rect">
            <a:avLst/>
          </a:prstGeom>
          <a:noFill/>
        </p:spPr>
      </p:pic>
      <p:pic>
        <p:nvPicPr>
          <p:cNvPr id="4" name="Picture 2" descr="F:\Восхождение на Малое Седло 2011\IMG_0258.JPG"/>
          <p:cNvPicPr>
            <a:picLocks noChangeAspect="1" noChangeArrowheads="1"/>
          </p:cNvPicPr>
          <p:nvPr/>
        </p:nvPicPr>
        <p:blipFill>
          <a:blip r:embed="rId3" cstate="print"/>
          <a:srcRect/>
          <a:stretch>
            <a:fillRect/>
          </a:stretch>
        </p:blipFill>
        <p:spPr bwMode="auto">
          <a:xfrm>
            <a:off x="998008" y="3553218"/>
            <a:ext cx="4074058" cy="3055544"/>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dirty="0" smtClean="0"/>
              <a:t>Заместитель директора по турбазе </a:t>
            </a:r>
            <a:r>
              <a:rPr lang="ru-RU" sz="2000" dirty="0" err="1" smtClean="0"/>
              <a:t>аксаут</a:t>
            </a:r>
            <a:r>
              <a:rPr lang="ru-RU" sz="2000" dirty="0" smtClean="0"/>
              <a:t> – </a:t>
            </a:r>
            <a:r>
              <a:rPr lang="ru-RU" sz="2000" dirty="0" err="1" smtClean="0"/>
              <a:t>бубликова</a:t>
            </a:r>
            <a:r>
              <a:rPr lang="ru-RU" sz="2000" dirty="0" smtClean="0"/>
              <a:t> Ольга </a:t>
            </a:r>
            <a:r>
              <a:rPr lang="ru-RU" sz="2000" dirty="0" err="1" smtClean="0"/>
              <a:t>ивановна</a:t>
            </a:r>
            <a:r>
              <a:rPr lang="ru-RU" sz="2000" dirty="0" smtClean="0"/>
              <a:t>  И заместитель директора по АХЧ Клюжева анна Павловна</a:t>
            </a:r>
            <a:endParaRPr lang="ru-RU" sz="2000" dirty="0"/>
          </a:p>
        </p:txBody>
      </p:sp>
      <p:pic>
        <p:nvPicPr>
          <p:cNvPr id="27651" name="Picture 3" descr="F:\Праздник туризма 2009\DSC08747.JPG"/>
          <p:cNvPicPr>
            <a:picLocks noGrp="1" noChangeAspect="1" noChangeArrowheads="1"/>
          </p:cNvPicPr>
          <p:nvPr>
            <p:ph idx="1"/>
          </p:nvPr>
        </p:nvPicPr>
        <p:blipFill>
          <a:blip r:embed="rId2" cstate="print"/>
          <a:srcRect/>
          <a:stretch>
            <a:fillRect/>
          </a:stretch>
        </p:blipFill>
        <p:spPr bwMode="auto">
          <a:xfrm>
            <a:off x="285720" y="1928802"/>
            <a:ext cx="3786182" cy="2839637"/>
          </a:xfrm>
          <a:prstGeom prst="rect">
            <a:avLst/>
          </a:prstGeom>
          <a:noFill/>
        </p:spPr>
      </p:pic>
      <p:pic>
        <p:nvPicPr>
          <p:cNvPr id="2052" name="Picture 4" descr="C:\Documents and Settings\Администратор\Рабочий стол\Фото0161.jpg"/>
          <p:cNvPicPr>
            <a:picLocks noChangeAspect="1" noChangeArrowheads="1"/>
          </p:cNvPicPr>
          <p:nvPr/>
        </p:nvPicPr>
        <p:blipFill>
          <a:blip r:embed="rId3"/>
          <a:srcRect/>
          <a:stretch>
            <a:fillRect/>
          </a:stretch>
        </p:blipFill>
        <p:spPr bwMode="auto">
          <a:xfrm>
            <a:off x="5143504" y="1642997"/>
            <a:ext cx="2500330" cy="3333773"/>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t>Заместители директора ЦДЮТЭ г. Невинномысска</a:t>
            </a:r>
            <a:endParaRPr lang="ru-RU" dirty="0"/>
          </a:p>
        </p:txBody>
      </p:sp>
      <p:sp>
        <p:nvSpPr>
          <p:cNvPr id="4" name="Содержимое 3"/>
          <p:cNvSpPr>
            <a:spLocks noGrp="1"/>
          </p:cNvSpPr>
          <p:nvPr>
            <p:ph idx="1"/>
          </p:nvPr>
        </p:nvSpPr>
        <p:spPr/>
        <p:txBody>
          <a:bodyPr/>
          <a:lstStyle/>
          <a:p>
            <a:endParaRPr lang="ru-RU"/>
          </a:p>
        </p:txBody>
      </p:sp>
      <p:pic>
        <p:nvPicPr>
          <p:cNvPr id="5" name="Picture 2" descr="C:\Documents and Settings\Администратор\Рабочий стол\DSCN0849.JPG"/>
          <p:cNvPicPr>
            <a:picLocks noChangeAspect="1" noChangeArrowheads="1"/>
          </p:cNvPicPr>
          <p:nvPr/>
        </p:nvPicPr>
        <p:blipFill>
          <a:blip r:embed="rId2"/>
          <a:srcRect/>
          <a:stretch>
            <a:fillRect/>
          </a:stretch>
        </p:blipFill>
        <p:spPr bwMode="auto">
          <a:xfrm>
            <a:off x="1500166" y="1553752"/>
            <a:ext cx="6653242" cy="4989932"/>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1823076"/>
          </a:xfrm>
        </p:spPr>
        <p:txBody>
          <a:bodyPr>
            <a:normAutofit/>
          </a:bodyPr>
          <a:lstStyle/>
          <a:p>
            <a:pPr algn="ctr"/>
            <a:r>
              <a:rPr lang="ru-RU" dirty="0" smtClean="0">
                <a:solidFill>
                  <a:schemeClr val="accent1"/>
                </a:solidFill>
              </a:rPr>
              <a:t>Мы всем желаем любви , Здоровья, Счастья!!!</a:t>
            </a:r>
            <a:r>
              <a:rPr lang="ru-RU" dirty="0" smtClean="0"/>
              <a:t/>
            </a:r>
            <a:br>
              <a:rPr lang="ru-RU" dirty="0" smtClean="0"/>
            </a:br>
            <a:endParaRPr lang="ru-RU" dirty="0"/>
          </a:p>
        </p:txBody>
      </p:sp>
      <p:pic>
        <p:nvPicPr>
          <p:cNvPr id="3074" name="Picture 2" descr="E:\Ерёмченко\Фото природы\IMG_0291.JPG"/>
          <p:cNvPicPr>
            <a:picLocks noGrp="1" noChangeAspect="1" noChangeArrowheads="1"/>
          </p:cNvPicPr>
          <p:nvPr>
            <p:ph idx="1"/>
          </p:nvPr>
        </p:nvPicPr>
        <p:blipFill>
          <a:blip r:embed="rId2" cstate="print"/>
          <a:srcRect/>
          <a:stretch>
            <a:fillRect/>
          </a:stretch>
        </p:blipFill>
        <p:spPr bwMode="auto">
          <a:xfrm>
            <a:off x="845608" y="1786321"/>
            <a:ext cx="6226722" cy="4670042"/>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0"/>
            <a:ext cx="7500990" cy="1214422"/>
          </a:xfrm>
        </p:spPr>
        <p:txBody>
          <a:bodyPr>
            <a:normAutofit/>
          </a:bodyPr>
          <a:lstStyle/>
          <a:p>
            <a:r>
              <a:rPr lang="ru-RU" sz="1400" dirty="0" smtClean="0"/>
              <a:t>1 фото: </a:t>
            </a:r>
            <a:r>
              <a:rPr lang="ru-RU" sz="1400" dirty="0" smtClean="0">
                <a:solidFill>
                  <a:srgbClr val="7030A0"/>
                </a:solidFill>
              </a:rPr>
              <a:t>Харитонов Владимир</a:t>
            </a:r>
            <a:r>
              <a:rPr lang="ru-RU" sz="1400" dirty="0" smtClean="0"/>
              <a:t> (в центре),</a:t>
            </a:r>
            <a:r>
              <a:rPr lang="ru-RU" sz="1400" dirty="0" smtClean="0">
                <a:solidFill>
                  <a:srgbClr val="7030A0"/>
                </a:solidFill>
              </a:rPr>
              <a:t> Панченко  </a:t>
            </a:r>
            <a:r>
              <a:rPr lang="ru-RU" sz="1400" dirty="0" err="1" smtClean="0">
                <a:solidFill>
                  <a:srgbClr val="7030A0"/>
                </a:solidFill>
              </a:rPr>
              <a:t>валентина</a:t>
            </a:r>
            <a:r>
              <a:rPr lang="ru-RU" sz="1400" dirty="0" smtClean="0">
                <a:solidFill>
                  <a:srgbClr val="7030A0"/>
                </a:solidFill>
              </a:rPr>
              <a:t> Дмитриевна </a:t>
            </a:r>
            <a:r>
              <a:rPr lang="ru-RU" sz="1400" dirty="0" smtClean="0"/>
              <a:t>(справа )</a:t>
            </a:r>
            <a:br>
              <a:rPr lang="ru-RU" sz="1400" dirty="0" smtClean="0"/>
            </a:br>
            <a:r>
              <a:rPr lang="ru-RU" sz="1400" dirty="0" smtClean="0"/>
              <a:t>2 фото: </a:t>
            </a:r>
            <a:r>
              <a:rPr lang="ru-RU" sz="1400" dirty="0" smtClean="0">
                <a:solidFill>
                  <a:srgbClr val="7030A0"/>
                </a:solidFill>
              </a:rPr>
              <a:t>Панченко Валентина </a:t>
            </a:r>
            <a:r>
              <a:rPr lang="ru-RU" sz="1400" dirty="0" err="1" smtClean="0">
                <a:solidFill>
                  <a:srgbClr val="7030A0"/>
                </a:solidFill>
              </a:rPr>
              <a:t>дмитриевна</a:t>
            </a:r>
            <a:r>
              <a:rPr lang="ru-RU" sz="1400" dirty="0" smtClean="0"/>
              <a:t/>
            </a:r>
            <a:br>
              <a:rPr lang="ru-RU" sz="1400" dirty="0" smtClean="0"/>
            </a:br>
            <a:r>
              <a:rPr lang="ru-RU" sz="1400" dirty="0" smtClean="0"/>
              <a:t>3 фото: </a:t>
            </a:r>
            <a:r>
              <a:rPr lang="ru-RU" sz="1400" dirty="0" err="1" smtClean="0">
                <a:solidFill>
                  <a:srgbClr val="7030A0"/>
                </a:solidFill>
              </a:rPr>
              <a:t>Черкесенко</a:t>
            </a:r>
            <a:r>
              <a:rPr lang="ru-RU" sz="1400" dirty="0" smtClean="0">
                <a:solidFill>
                  <a:srgbClr val="7030A0"/>
                </a:solidFill>
              </a:rPr>
              <a:t> Валентина Алексеевна ; 4 фото внизу: Харитонов Володя сегодня; 5 фото вверху справа: </a:t>
            </a:r>
            <a:r>
              <a:rPr lang="ru-RU" sz="1400" dirty="0" err="1" smtClean="0">
                <a:solidFill>
                  <a:srgbClr val="7030A0"/>
                </a:solidFill>
              </a:rPr>
              <a:t>руденко</a:t>
            </a:r>
            <a:r>
              <a:rPr lang="ru-RU" sz="1400" dirty="0" smtClean="0">
                <a:solidFill>
                  <a:srgbClr val="7030A0"/>
                </a:solidFill>
              </a:rPr>
              <a:t> Юра сегодня </a:t>
            </a:r>
            <a:endParaRPr lang="ru-RU" sz="1400" dirty="0">
              <a:solidFill>
                <a:srgbClr val="7030A0"/>
              </a:solidFill>
            </a:endParaRPr>
          </a:p>
        </p:txBody>
      </p:sp>
      <p:pic>
        <p:nvPicPr>
          <p:cNvPr id="3074" name="Picture 2" descr="E:\Ерёмченко\ФОТО Ерёмченко\9.jpeg"/>
          <p:cNvPicPr>
            <a:picLocks noGrp="1" noChangeAspect="1" noChangeArrowheads="1"/>
          </p:cNvPicPr>
          <p:nvPr>
            <p:ph idx="1"/>
          </p:nvPr>
        </p:nvPicPr>
        <p:blipFill>
          <a:blip r:embed="rId2"/>
          <a:srcRect/>
          <a:stretch>
            <a:fillRect/>
          </a:stretch>
        </p:blipFill>
        <p:spPr bwMode="auto">
          <a:xfrm>
            <a:off x="0" y="1285860"/>
            <a:ext cx="3641240" cy="5220416"/>
          </a:xfrm>
          <a:prstGeom prst="rect">
            <a:avLst/>
          </a:prstGeom>
          <a:noFill/>
        </p:spPr>
      </p:pic>
      <p:pic>
        <p:nvPicPr>
          <p:cNvPr id="5" name="Picture 2" descr="E:\Ерёмченко\ФОТО Ерёмченко\8.jpeg"/>
          <p:cNvPicPr>
            <a:picLocks noChangeAspect="1" noChangeArrowheads="1"/>
          </p:cNvPicPr>
          <p:nvPr/>
        </p:nvPicPr>
        <p:blipFill>
          <a:blip r:embed="rId3"/>
          <a:srcRect/>
          <a:stretch>
            <a:fillRect/>
          </a:stretch>
        </p:blipFill>
        <p:spPr bwMode="auto">
          <a:xfrm>
            <a:off x="3857620" y="1285860"/>
            <a:ext cx="2286016" cy="3450590"/>
          </a:xfrm>
          <a:prstGeom prst="rect">
            <a:avLst/>
          </a:prstGeom>
          <a:noFill/>
        </p:spPr>
      </p:pic>
      <p:pic>
        <p:nvPicPr>
          <p:cNvPr id="3075" name="Picture 3" descr="E:\Ерёмченко\ФОТО РАСКОПКИ\общие\фото.jpeg"/>
          <p:cNvPicPr>
            <a:picLocks noChangeAspect="1" noChangeArrowheads="1"/>
          </p:cNvPicPr>
          <p:nvPr/>
        </p:nvPicPr>
        <p:blipFill>
          <a:blip r:embed="rId4"/>
          <a:srcRect/>
          <a:stretch>
            <a:fillRect/>
          </a:stretch>
        </p:blipFill>
        <p:spPr bwMode="auto">
          <a:xfrm>
            <a:off x="5357818" y="2714620"/>
            <a:ext cx="2857520" cy="4000528"/>
          </a:xfrm>
          <a:prstGeom prst="rect">
            <a:avLst/>
          </a:prstGeom>
          <a:noFill/>
        </p:spPr>
      </p:pic>
      <p:pic>
        <p:nvPicPr>
          <p:cNvPr id="9218" name="Picture 2" descr="C:\Documents and Settings\Администратор\Рабочий стол\Новая папка\getImage (24).jpg"/>
          <p:cNvPicPr>
            <a:picLocks noChangeAspect="1" noChangeArrowheads="1"/>
          </p:cNvPicPr>
          <p:nvPr/>
        </p:nvPicPr>
        <p:blipFill>
          <a:blip r:embed="rId5"/>
          <a:srcRect/>
          <a:stretch>
            <a:fillRect/>
          </a:stretch>
        </p:blipFill>
        <p:spPr bwMode="auto">
          <a:xfrm>
            <a:off x="3857620" y="4643446"/>
            <a:ext cx="1643074" cy="1679580"/>
          </a:xfrm>
          <a:prstGeom prst="rect">
            <a:avLst/>
          </a:prstGeom>
          <a:noFill/>
        </p:spPr>
      </p:pic>
      <p:pic>
        <p:nvPicPr>
          <p:cNvPr id="9220" name="Picture 4" descr="C:\Documents and Settings\Администратор\Рабочий стол\Новая папка\getImage (32pg.jpg"/>
          <p:cNvPicPr>
            <a:picLocks noChangeAspect="1" noChangeArrowheads="1"/>
          </p:cNvPicPr>
          <p:nvPr/>
        </p:nvPicPr>
        <p:blipFill>
          <a:blip r:embed="rId6"/>
          <a:srcRect/>
          <a:stretch>
            <a:fillRect/>
          </a:stretch>
        </p:blipFill>
        <p:spPr bwMode="auto">
          <a:xfrm>
            <a:off x="6421446" y="1277918"/>
            <a:ext cx="1436702" cy="1436702"/>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43570" y="714356"/>
            <a:ext cx="2643206" cy="1500198"/>
          </a:xfrm>
        </p:spPr>
        <p:txBody>
          <a:bodyPr>
            <a:normAutofit fontScale="90000"/>
          </a:bodyPr>
          <a:lstStyle/>
          <a:p>
            <a:r>
              <a:rPr lang="ru-RU" sz="1400" dirty="0" smtClean="0"/>
              <a:t>Кузнецов Владимир </a:t>
            </a:r>
            <a:r>
              <a:rPr lang="ru-RU" sz="1400" dirty="0" smtClean="0">
                <a:solidFill>
                  <a:srgbClr val="7030A0"/>
                </a:solidFill>
              </a:rPr>
              <a:t>(на фотографиях слева и вверху</a:t>
            </a:r>
            <a:r>
              <a:rPr lang="ru-RU" sz="1400" dirty="0" smtClean="0"/>
              <a:t>)</a:t>
            </a:r>
            <a:br>
              <a:rPr lang="ru-RU" sz="1400" dirty="0" smtClean="0"/>
            </a:br>
            <a:r>
              <a:rPr lang="ru-RU" sz="1400" dirty="0" smtClean="0"/>
              <a:t>Сейчас Кузнецов Владимир занимается альпинизмом.</a:t>
            </a:r>
            <a:br>
              <a:rPr lang="ru-RU" sz="1400" dirty="0" smtClean="0"/>
            </a:br>
            <a:r>
              <a:rPr lang="ru-RU" sz="1400" dirty="0" smtClean="0"/>
              <a:t> </a:t>
            </a:r>
            <a:br>
              <a:rPr lang="ru-RU" sz="1400" dirty="0" smtClean="0"/>
            </a:br>
            <a:r>
              <a:rPr lang="ru-RU" sz="1400" dirty="0" smtClean="0"/>
              <a:t>Анурова (</a:t>
            </a:r>
            <a:r>
              <a:rPr lang="ru-RU" sz="1400" dirty="0" err="1" smtClean="0"/>
              <a:t>абрамова</a:t>
            </a:r>
            <a:r>
              <a:rPr lang="ru-RU" sz="1400" dirty="0" smtClean="0"/>
              <a:t>) </a:t>
            </a:r>
            <a:r>
              <a:rPr lang="ru-RU" sz="1400" dirty="0" err="1" smtClean="0"/>
              <a:t>галина</a:t>
            </a:r>
            <a:r>
              <a:rPr lang="ru-RU" sz="1400" dirty="0" smtClean="0"/>
              <a:t/>
            </a:r>
            <a:br>
              <a:rPr lang="ru-RU" sz="1400" dirty="0" smtClean="0"/>
            </a:br>
            <a:r>
              <a:rPr lang="ru-RU" sz="1400" dirty="0" smtClean="0"/>
              <a:t> </a:t>
            </a:r>
            <a:r>
              <a:rPr lang="ru-RU" sz="1400" dirty="0" smtClean="0">
                <a:solidFill>
                  <a:srgbClr val="7030A0"/>
                </a:solidFill>
              </a:rPr>
              <a:t>(на фото справа)</a:t>
            </a:r>
            <a:endParaRPr lang="ru-RU" sz="1400" dirty="0">
              <a:solidFill>
                <a:srgbClr val="7030A0"/>
              </a:solidFill>
            </a:endParaRPr>
          </a:p>
        </p:txBody>
      </p:sp>
      <p:pic>
        <p:nvPicPr>
          <p:cNvPr id="1027" name="Picture 3" descr="E:\Ерёмченко\ФОТО РАСКОПКИ\общие\фото 1.jpeg"/>
          <p:cNvPicPr>
            <a:picLocks noGrp="1" noChangeAspect="1" noChangeArrowheads="1"/>
          </p:cNvPicPr>
          <p:nvPr>
            <p:ph idx="1"/>
          </p:nvPr>
        </p:nvPicPr>
        <p:blipFill>
          <a:blip r:embed="rId2" cstate="print"/>
          <a:srcRect/>
          <a:stretch>
            <a:fillRect/>
          </a:stretch>
        </p:blipFill>
        <p:spPr bwMode="auto">
          <a:xfrm>
            <a:off x="555697" y="428604"/>
            <a:ext cx="2871638" cy="4060820"/>
          </a:xfrm>
          <a:prstGeom prst="rect">
            <a:avLst/>
          </a:prstGeom>
          <a:noFill/>
        </p:spPr>
      </p:pic>
      <p:pic>
        <p:nvPicPr>
          <p:cNvPr id="1028" name="Picture 4" descr="E:\Ерёмченко\ФОТО РАСКОПКИ\Анурова\фото2.jpeg"/>
          <p:cNvPicPr>
            <a:picLocks noChangeAspect="1" noChangeArrowheads="1"/>
          </p:cNvPicPr>
          <p:nvPr/>
        </p:nvPicPr>
        <p:blipFill>
          <a:blip r:embed="rId3"/>
          <a:srcRect/>
          <a:stretch>
            <a:fillRect/>
          </a:stretch>
        </p:blipFill>
        <p:spPr bwMode="auto">
          <a:xfrm>
            <a:off x="3714744" y="2928934"/>
            <a:ext cx="4648224" cy="3404460"/>
          </a:xfrm>
          <a:prstGeom prst="rect">
            <a:avLst/>
          </a:prstGeom>
          <a:noFill/>
        </p:spPr>
      </p:pic>
      <p:pic>
        <p:nvPicPr>
          <p:cNvPr id="1029" name="Picture 5" descr="E:\Ерёмченко\ФОТО Ерёмченко\2.jpeg"/>
          <p:cNvPicPr>
            <a:picLocks noChangeAspect="1" noChangeArrowheads="1"/>
          </p:cNvPicPr>
          <p:nvPr/>
        </p:nvPicPr>
        <p:blipFill>
          <a:blip r:embed="rId4" cstate="print"/>
          <a:srcRect/>
          <a:stretch>
            <a:fillRect/>
          </a:stretch>
        </p:blipFill>
        <p:spPr bwMode="auto">
          <a:xfrm>
            <a:off x="0" y="3779835"/>
            <a:ext cx="4470731" cy="3078165"/>
          </a:xfrm>
          <a:prstGeom prst="rect">
            <a:avLst/>
          </a:prstGeom>
          <a:noFill/>
        </p:spPr>
      </p:pic>
      <p:pic>
        <p:nvPicPr>
          <p:cNvPr id="11266" name="Picture 2" descr="C:\Documents and Settings\Администратор\Рабочий стол\Новая папка\getImage (5).jpg"/>
          <p:cNvPicPr>
            <a:picLocks noChangeAspect="1" noChangeArrowheads="1"/>
          </p:cNvPicPr>
          <p:nvPr/>
        </p:nvPicPr>
        <p:blipFill>
          <a:blip r:embed="rId5"/>
          <a:srcRect/>
          <a:stretch>
            <a:fillRect/>
          </a:stretch>
        </p:blipFill>
        <p:spPr bwMode="auto">
          <a:xfrm>
            <a:off x="3571868" y="285728"/>
            <a:ext cx="1910987" cy="2547982"/>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43372" y="0"/>
            <a:ext cx="4000528" cy="1500166"/>
          </a:xfrm>
        </p:spPr>
        <p:txBody>
          <a:bodyPr>
            <a:normAutofit fontScale="90000"/>
          </a:bodyPr>
          <a:lstStyle/>
          <a:p>
            <a:pPr algn="just"/>
            <a:r>
              <a:rPr lang="ru-RU" sz="1400" dirty="0" smtClean="0">
                <a:solidFill>
                  <a:srgbClr val="7030A0"/>
                </a:solidFill>
              </a:rPr>
              <a:t/>
            </a:r>
            <a:br>
              <a:rPr lang="ru-RU" sz="1400" dirty="0" smtClean="0">
                <a:solidFill>
                  <a:srgbClr val="7030A0"/>
                </a:solidFill>
              </a:rPr>
            </a:br>
            <a:r>
              <a:rPr lang="ru-RU" sz="1400" dirty="0" err="1" smtClean="0">
                <a:solidFill>
                  <a:srgbClr val="7030A0"/>
                </a:solidFill>
              </a:rPr>
              <a:t>Загребельный</a:t>
            </a:r>
            <a:r>
              <a:rPr lang="ru-RU" sz="1400" dirty="0" smtClean="0">
                <a:solidFill>
                  <a:srgbClr val="7030A0"/>
                </a:solidFill>
              </a:rPr>
              <a:t> </a:t>
            </a:r>
            <a:r>
              <a:rPr lang="ru-RU" sz="1400" dirty="0" err="1" smtClean="0">
                <a:solidFill>
                  <a:srgbClr val="7030A0"/>
                </a:solidFill>
              </a:rPr>
              <a:t>виктор</a:t>
            </a:r>
            <a:r>
              <a:rPr lang="ru-RU" sz="1400" dirty="0" smtClean="0">
                <a:solidFill>
                  <a:srgbClr val="7030A0"/>
                </a:solidFill>
              </a:rPr>
              <a:t> </a:t>
            </a:r>
            <a:r>
              <a:rPr lang="ru-RU" sz="1400" dirty="0" err="1" smtClean="0">
                <a:solidFill>
                  <a:srgbClr val="7030A0"/>
                </a:solidFill>
              </a:rPr>
              <a:t>николаевич</a:t>
            </a:r>
            <a:r>
              <a:rPr lang="ru-RU" sz="1400" dirty="0" smtClean="0">
                <a:solidFill>
                  <a:srgbClr val="7030A0"/>
                </a:solidFill>
              </a:rPr>
              <a:t> </a:t>
            </a:r>
            <a:br>
              <a:rPr lang="ru-RU" sz="1400" dirty="0" smtClean="0">
                <a:solidFill>
                  <a:srgbClr val="7030A0"/>
                </a:solidFill>
              </a:rPr>
            </a:br>
            <a:r>
              <a:rPr lang="ru-RU" sz="1400" dirty="0" smtClean="0">
                <a:solidFill>
                  <a:srgbClr val="7030A0"/>
                </a:solidFill>
              </a:rPr>
              <a:t> </a:t>
            </a:r>
            <a:r>
              <a:rPr lang="ru-RU" sz="1400" dirty="0" smtClean="0">
                <a:solidFill>
                  <a:srgbClr val="C00000"/>
                </a:solidFill>
              </a:rPr>
              <a:t>(пятый справа на верхнем снимке)</a:t>
            </a:r>
            <a:br>
              <a:rPr lang="ru-RU" sz="1400" dirty="0" smtClean="0">
                <a:solidFill>
                  <a:srgbClr val="C00000"/>
                </a:solidFill>
              </a:rPr>
            </a:br>
            <a:r>
              <a:rPr lang="ru-RU" sz="1400" dirty="0" smtClean="0">
                <a:solidFill>
                  <a:srgbClr val="7030A0"/>
                </a:solidFill>
              </a:rPr>
              <a:t>Галактионова Ольга Сергеевна </a:t>
            </a:r>
            <a:br>
              <a:rPr lang="ru-RU" sz="1400" dirty="0" smtClean="0">
                <a:solidFill>
                  <a:srgbClr val="7030A0"/>
                </a:solidFill>
              </a:rPr>
            </a:br>
            <a:r>
              <a:rPr lang="ru-RU" sz="1400" dirty="0" smtClean="0">
                <a:solidFill>
                  <a:srgbClr val="C00000"/>
                </a:solidFill>
              </a:rPr>
              <a:t>(на нижнем снимке слева)</a:t>
            </a:r>
            <a:r>
              <a:rPr lang="ru-RU" sz="1400" dirty="0" smtClean="0">
                <a:solidFill>
                  <a:srgbClr val="7030A0"/>
                </a:solidFill>
              </a:rPr>
              <a:t/>
            </a:r>
            <a:br>
              <a:rPr lang="ru-RU" sz="1400" dirty="0" smtClean="0">
                <a:solidFill>
                  <a:srgbClr val="7030A0"/>
                </a:solidFill>
              </a:rPr>
            </a:br>
            <a:r>
              <a:rPr lang="ru-RU" sz="1400" dirty="0" smtClean="0">
                <a:solidFill>
                  <a:srgbClr val="7030A0"/>
                </a:solidFill>
              </a:rPr>
              <a:t>Долганов  А.Ф. (на нижнем снимке справа)</a:t>
            </a:r>
            <a:br>
              <a:rPr lang="ru-RU" sz="1400" dirty="0" smtClean="0">
                <a:solidFill>
                  <a:srgbClr val="7030A0"/>
                </a:solidFill>
              </a:rPr>
            </a:br>
            <a:endParaRPr lang="ru-RU" sz="1400" dirty="0">
              <a:solidFill>
                <a:srgbClr val="7030A0"/>
              </a:solidFill>
            </a:endParaRPr>
          </a:p>
        </p:txBody>
      </p:sp>
      <p:pic>
        <p:nvPicPr>
          <p:cNvPr id="3074" name="Picture 2" descr="C:\Documents and Settings\Администратор\Рабочий стол\Новая папка\getImage (18jpg.jpg"/>
          <p:cNvPicPr>
            <a:picLocks noChangeAspect="1" noChangeArrowheads="1"/>
          </p:cNvPicPr>
          <p:nvPr/>
        </p:nvPicPr>
        <p:blipFill>
          <a:blip r:embed="rId2"/>
          <a:srcRect/>
          <a:stretch>
            <a:fillRect/>
          </a:stretch>
        </p:blipFill>
        <p:spPr bwMode="auto">
          <a:xfrm>
            <a:off x="4572000" y="1428736"/>
            <a:ext cx="3421084" cy="2565813"/>
          </a:xfrm>
          <a:prstGeom prst="rect">
            <a:avLst/>
          </a:prstGeom>
          <a:noFill/>
        </p:spPr>
      </p:pic>
      <p:pic>
        <p:nvPicPr>
          <p:cNvPr id="6" name="Picture 2" descr="E:\Ерёмченко\ФОТО РАСКОПКИ\Анурова\фото4.jpeg"/>
          <p:cNvPicPr>
            <a:picLocks noGrp="1" noChangeAspect="1" noChangeArrowheads="1"/>
          </p:cNvPicPr>
          <p:nvPr>
            <p:ph idx="1"/>
          </p:nvPr>
        </p:nvPicPr>
        <p:blipFill>
          <a:blip r:embed="rId3"/>
          <a:srcRect/>
          <a:stretch>
            <a:fillRect/>
          </a:stretch>
        </p:blipFill>
        <p:spPr bwMode="auto">
          <a:xfrm>
            <a:off x="500034" y="285728"/>
            <a:ext cx="3565709" cy="2571768"/>
          </a:xfrm>
          <a:prstGeom prst="rect">
            <a:avLst/>
          </a:prstGeom>
          <a:noFill/>
        </p:spPr>
      </p:pic>
      <p:pic>
        <p:nvPicPr>
          <p:cNvPr id="1028" name="Picture 4" descr="E:\Ерёмченко\фото к юбилею\11.jpeg"/>
          <p:cNvPicPr>
            <a:picLocks noChangeAspect="1" noChangeArrowheads="1"/>
          </p:cNvPicPr>
          <p:nvPr/>
        </p:nvPicPr>
        <p:blipFill>
          <a:blip r:embed="rId4" cstate="print"/>
          <a:srcRect/>
          <a:stretch>
            <a:fillRect/>
          </a:stretch>
        </p:blipFill>
        <p:spPr bwMode="auto">
          <a:xfrm>
            <a:off x="5143504" y="3071810"/>
            <a:ext cx="2462582" cy="3286124"/>
          </a:xfrm>
          <a:prstGeom prst="rect">
            <a:avLst/>
          </a:prstGeom>
          <a:noFill/>
        </p:spPr>
      </p:pic>
      <p:pic>
        <p:nvPicPr>
          <p:cNvPr id="1029" name="Picture 5" descr="E:\Ерёмченко\фото к юбилею\6.jpeg"/>
          <p:cNvPicPr>
            <a:picLocks noChangeAspect="1" noChangeArrowheads="1"/>
          </p:cNvPicPr>
          <p:nvPr/>
        </p:nvPicPr>
        <p:blipFill>
          <a:blip r:embed="rId5"/>
          <a:srcRect/>
          <a:stretch>
            <a:fillRect/>
          </a:stretch>
        </p:blipFill>
        <p:spPr bwMode="auto">
          <a:xfrm>
            <a:off x="357158" y="3000372"/>
            <a:ext cx="4357718" cy="2751945"/>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r"/>
            <a:r>
              <a:rPr lang="ru-RU" sz="1800" dirty="0" err="1" smtClean="0">
                <a:solidFill>
                  <a:schemeClr val="accent1"/>
                </a:solidFill>
              </a:rPr>
              <a:t>Зо</a:t>
            </a:r>
            <a:r>
              <a:rPr lang="ru-RU" sz="1800" dirty="0" smtClean="0">
                <a:solidFill>
                  <a:schemeClr val="accent1"/>
                </a:solidFill>
              </a:rPr>
              <a:t> –лет – это дата не только ЦДЮТЭ, но и стаж работы в ЦДЮТЭ одного педагога дополнительного образования  </a:t>
            </a:r>
            <a:r>
              <a:rPr lang="ru-RU" sz="2800" dirty="0" smtClean="0">
                <a:solidFill>
                  <a:srgbClr val="7030A0"/>
                </a:solidFill>
              </a:rPr>
              <a:t>Панченко Валентины Дмитриевны </a:t>
            </a:r>
            <a:r>
              <a:rPr lang="ru-RU" sz="1800" dirty="0" smtClean="0">
                <a:solidFill>
                  <a:schemeClr val="accent1"/>
                </a:solidFill>
              </a:rPr>
              <a:t>.</a:t>
            </a:r>
            <a:endParaRPr lang="ru-RU" sz="1800" dirty="0">
              <a:solidFill>
                <a:schemeClr val="accent1"/>
              </a:solidFill>
            </a:endParaRPr>
          </a:p>
        </p:txBody>
      </p:sp>
      <p:pic>
        <p:nvPicPr>
          <p:cNvPr id="28675" name="Picture 3"/>
          <p:cNvPicPr>
            <a:picLocks noGrp="1" noChangeAspect="1" noChangeArrowheads="1"/>
          </p:cNvPicPr>
          <p:nvPr>
            <p:ph idx="1"/>
          </p:nvPr>
        </p:nvPicPr>
        <p:blipFill>
          <a:blip r:embed="rId2"/>
          <a:srcRect/>
          <a:stretch>
            <a:fillRect/>
          </a:stretch>
        </p:blipFill>
        <p:spPr bwMode="auto">
          <a:xfrm>
            <a:off x="845608" y="1609725"/>
            <a:ext cx="6462184" cy="4846638"/>
          </a:xfrm>
          <a:prstGeom prst="rect">
            <a:avLst/>
          </a:prstGeom>
          <a:noFill/>
          <a:ln w="9525">
            <a:noFill/>
            <a:miter lim="800000"/>
            <a:headEnd/>
            <a:tailEnd/>
          </a:ln>
          <a:effec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зящная">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Изящная">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Изящная">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1545</TotalTime>
  <Words>1211</Words>
  <Application>Microsoft Office PowerPoint</Application>
  <PresentationFormat>Экран (4:3)</PresentationFormat>
  <Paragraphs>140</Paragraphs>
  <Slides>58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58</vt:i4>
      </vt:variant>
    </vt:vector>
  </HeadingPairs>
  <TitlesOfParts>
    <vt:vector size="59" baseType="lpstr">
      <vt:lpstr>Изящная</vt:lpstr>
      <vt:lpstr>Центр детского и юношеского туризма и экскурсий отмечает</vt:lpstr>
      <vt:lpstr> </vt:lpstr>
      <vt:lpstr>Год 1983-й! –  Год образования турбазы ГОРОНО. </vt:lpstr>
      <vt:lpstr>Загребельный Виктор Николаевич   первый директор  турбазы гороно  </vt:lpstr>
      <vt:lpstr>Вместе с ним начинали работать:</vt:lpstr>
      <vt:lpstr>1 фото: Харитонов Владимир (в центре), Панченко  валентина Дмитриевна (справа ) 2 фото: Панченко Валентина дмитриевна 3 фото: Черкесенко Валентина Алексеевна ; 4 фото внизу: Харитонов Володя сегодня; 5 фото вверху справа: руденко Юра сегодня </vt:lpstr>
      <vt:lpstr>Кузнецов Владимир (на фотографиях слева и вверху) Сейчас Кузнецов Владимир занимается альпинизмом.   Анурова (абрамова) галина  (на фото справа)</vt:lpstr>
      <vt:lpstr> Загребельный виктор николаевич   (пятый справа на верхнем снимке) Галактионова Ольга Сергеевна  (на нижнем снимке слева) Долганов  А.Ф. (на нижнем снимке справа) </vt:lpstr>
      <vt:lpstr>Зо –лет – это дата не только ЦДЮТЭ, но и стаж работы в ЦДЮТЭ одного педагога дополнительного образования  Панченко Валентины Дмитриевны .</vt:lpstr>
      <vt:lpstr>Панченко Валя и Володя 25 лет назад!!!</vt:lpstr>
      <vt:lpstr>Год 1985-й! </vt:lpstr>
      <vt:lpstr>Семья Ануровых  на снимке вверху: Галина Анатольевна с мужем  Георгием Ростиславовичем и дочерью Евгенией в Аксауте в 1989 году  на снимке внизу:  Ануровы через 20 лет в горах. </vt:lpstr>
      <vt:lpstr>Кто нес рюкзак один на троих, а кто –то ребенка…</vt:lpstr>
      <vt:lpstr>Посвящение в туристы на турбазе Аксаут.   Царь горы – Ануров Георгий ростиславович</vt:lpstr>
      <vt:lpstr>1 фото: Аксаут; </vt:lpstr>
      <vt:lpstr>Вверху на снимке у входа на турбазу Аксаут Петрова (озерова) Ирина, Петрова Елена, Анурова Галина –  Внизу на снимке справа: по льду горного озера едут  Шпетер Елена и Петрова Елена  Внизу на снимке слева семья Шпетер (Галагановой) Елены , которая проживает в Германии </vt:lpstr>
      <vt:lpstr>   1985 год!  совершена этнографическая экспедиция на Казбек.  это был поход 1 категории сложности с участием руководителей Галактионовой О.С. и  Ануровой Г.А.  Экспедиция начиналась из города Орджоникидзе. </vt:lpstr>
      <vt:lpstr>Год 1988!  Год образования станции юных туристов</vt:lpstr>
      <vt:lpstr>Здесь на фото : праздник ко Дню туризма , соревнования по ТПТ в закрытом помещении. Среди педагогов Центра: Богатырь Александр, Еремченко Татьяна, Панченко Валентина, Анурова галина, Сухов Владимир</vt:lpstr>
      <vt:lpstr>Были Походы  круглый год, была традиция посвящения в туристы </vt:lpstr>
      <vt:lpstr>Из пришедших педагогов  в 1988 году на станцию  юных  туристов, имевщих   опыт горных походов  2-3 категории сложности, осталась работать до сегодняшнего дня   Еремченко Татьяна Федоровна </vt:lpstr>
      <vt:lpstr>1989 год!</vt:lpstr>
      <vt:lpstr>     Вахта Памяти – 1989 год Раскопки в деревне Мясной Бор Новгородской области.</vt:lpstr>
      <vt:lpstr>Захоронение останков воинов 2 ударной, 52 и 59 армий, извлеченных из грунта в болотах Новгородской области</vt:lpstr>
      <vt:lpstr>1990 год!</vt:lpstr>
      <vt:lpstr>Татьяна и Сергей  (на фото вверху).  Сергей тренирует команду  (На фото внизу справа)  Внизу слева на снимке Сергей со своими дочерьми-двойняшками    </vt:lpstr>
      <vt:lpstr> Татьяна Альмухамедова,  учитель математики МБОУ СОШ №20 до сегодняшнего дня передает туристский опыт своим воспитанникам, которые неоднократно становились призерами туристских соревнований</vt:lpstr>
      <vt:lpstr>На снимке воспитанники Альмухамедова Сергея Владимировича и Сухова Владимира. Среди них Эдик Скрипник (слева), Алексей Сорокин (справа второй), которые создадут в будущем  туристские семьи с  педагогами –совместителями ЦДЮТэ .</vt:lpstr>
      <vt:lpstr>Света Кравченко теперь Скрипник, Елена Роканиди – теперь Сорокина Света и Елена – много лет были педагогами –совместителями. Теперь Света – педагогический работник Центра, а Елена преподает в НГГТИ. Она  доцент . </vt:lpstr>
      <vt:lpstr>Туристские семьи Сорокиных, ануровых, Скрипник</vt:lpstr>
      <vt:lpstr>1991 год - Рождение ЦДЮТЭ</vt:lpstr>
      <vt:lpstr>На слайде наши воспитанницы, ставшие в разный период времени педагогами Центра: Козуб елена Кравченко Света Шилкова Наталья шилкова (мякиньких) татьяна   </vt:lpstr>
      <vt:lpstr>Богомолов Игорь открыл цех по пошиву туристского снаряжения Он обеспечивал нас рюкзаками, спальниками.</vt:lpstr>
      <vt:lpstr>1995 год!</vt:lpstr>
      <vt:lpstr>    В этой экспедиции приняли участие кроме основных сотрудников   педагоги-совместители:  Сылка Светлана ( на верхнем снимке слева),  Кривощек Ирина ( на снимке справа с ребенком)   Петрова Елена (слева на нижнем снимке .   </vt:lpstr>
      <vt:lpstr>Это  Володя  Алексеенко  с учащимися  гимназии №10  нашел тогда  на  перевале  Халега  автомат  ППШ. К сожалению, володи нет уже в живых…</vt:lpstr>
      <vt:lpstr> ЦДЮТЭ пополняется новым составом педагогов  дополнительного образования </vt:lpstr>
      <vt:lpstr>состав педагогов в  1995-2000 годы</vt:lpstr>
      <vt:lpstr>Горовосходитель,, экс-педагог ЦДЮТЭ Михайлов Константин Викторович.  В августе 2012 года он покорил Эльбрус. </vt:lpstr>
      <vt:lpstr>совместители– педагоги ЦДЮТЭ за его  30-летнюю историю.   </vt:lpstr>
      <vt:lpstr> На  верхнем снимке  наши совместители,  среди них Юра королев (сидит), Елена Шпетер и Ирина Озерова На нижнем снимке  Молчанов Дмитрий (второй слева стоит), Широких Олег (сидит  за гитаристом). На снимке справа (слева направо) Молчанов Д., Альмухамедов С., Широких Олег. Внизу на снимке Молчанов Дмитрий сегодня.  </vt:lpstr>
      <vt:lpstr>Кузнецов Владимир Григорьевич (завхоз) и Ростовцева Светлана  Степановна  (бухгалтер) не были педагогами , но горы любили,  а Владимир  Григорьевич работал  летом  с детьми на турбазе Аксаут</vt:lpstr>
      <vt:lpstr>2000 – 2010 годы самые интересные, насыщенные победами и творчеством</vt:lpstr>
      <vt:lpstr>Директор ЦДЮТЭ с 2002 по 2007 г.г.</vt:lpstr>
      <vt:lpstr> Педагоги ЦДЮТЭ </vt:lpstr>
      <vt:lpstr>Педагоги ЦДЮТЭ и его воспитанники</vt:lpstr>
      <vt:lpstr>Галактионова Ольга сергеевна  вернулась в 2002 году в ЦДЮТЭ. ЕЕ воспитанники станорвились неоднократно призерами городских соревнований, она была руководителем степенных и категорийных походов. Участвовала в акции «Вахта памяти», «Граница». Ольга Сергеевна ведет с детьми учебно-исследовательскую деятельность</vt:lpstr>
      <vt:lpstr>      Озерова Ирина анатольевна ,   Имевшая туристский опыт и опыт  работы с детьми на турбазе Аксаут,  закончившая школу инструкторов, пришла  в 2002 году   В ЦДЮТЭ  работать педагогом дополнительного образования. Сейчас она курирует гражданско-патриотическое направление на фото справа за спиной Ирины Анатольевны Сухов Володя, рядом слева - Шпетер Елена, внизу Юра Королев</vt:lpstr>
      <vt:lpstr>Медведев Геннадий Юрьевич Экс- педагог высшей категории  ЦДЮТЭ Он подготовил из своих воспитанников 10 кандидатов в Мастера спорта по туристскому многоборью (спортивному туризму)  </vt:lpstr>
      <vt:lpstr>Двое ребят из воспитанников Геннадия медведева  были  в одно время педагогами  ЦДЮТЭ. Это Терещенко Артем и Анисимова Евгения.  Женя в первом ряду стоит четвертая слева на групповом снимке, а Артем  на снимках  вверху и внизу </vt:lpstr>
      <vt:lpstr>Кимберг Сергей Владимирович – директор ЦДЮТЭ с 2007 г.</vt:lpstr>
      <vt:lpstr>Сылка Светлана – методист ЦДЮТЭ, курирует спортивный туризм</vt:lpstr>
      <vt:lpstr>Скрипник Светлана –педагог высшей категории ЦДЮТЭ</vt:lpstr>
      <vt:lpstr>       Панфилкина  Инна Александровна –   методист высшей категории  ЦДЮТЭ .  Она курирует учебно- исследовательскую деятельность и экологическое направление  (Внизу  справа на горе Иванча).     Вверху справа как организатор среди победителей городского конкурса листовок. Внизу слева как руководитель среди победителей краевых соревнований   </vt:lpstr>
      <vt:lpstr> педагоги дополнительного образования – бывшие воспитанники ЦДЮТэ: Алексей Козлов (слева внизу на  горе Малое Седло и на скальном участке горы Иванча) и Жабский  Владимир</vt:lpstr>
      <vt:lpstr>Заместитель директора по турбазе аксаут – бубликова Ольга ивановна  И заместитель директора по АХЧ Клюжева анна Павловна</vt:lpstr>
      <vt:lpstr>Заместители директора ЦДЮТЭ г. Невинномысска</vt:lpstr>
      <vt:lpstr>Мы всем желаем любви , Здоровья, Счастья!!!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Центр детского и юношеского туризма и экскурсий отмечает</dc:title>
  <dc:creator>Администратор</dc:creator>
  <cp:lastModifiedBy>DNA7 X86</cp:lastModifiedBy>
  <cp:revision>162</cp:revision>
  <dcterms:modified xsi:type="dcterms:W3CDTF">2013-07-05T11:55:24Z</dcterms:modified>
</cp:coreProperties>
</file>